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560" r:id="rId5"/>
    <p:sldId id="287" r:id="rId6"/>
    <p:sldId id="378" r:id="rId7"/>
    <p:sldId id="577" r:id="rId8"/>
    <p:sldId id="578" r:id="rId9"/>
    <p:sldId id="579" r:id="rId10"/>
    <p:sldId id="574" r:id="rId11"/>
    <p:sldId id="580" r:id="rId12"/>
    <p:sldId id="581" r:id="rId13"/>
    <p:sldId id="570" r:id="rId14"/>
    <p:sldId id="576" r:id="rId15"/>
    <p:sldId id="586" r:id="rId16"/>
    <p:sldId id="587" r:id="rId17"/>
    <p:sldId id="588" r:id="rId18"/>
    <p:sldId id="589" r:id="rId19"/>
    <p:sldId id="465" r:id="rId20"/>
    <p:sldId id="506" r:id="rId21"/>
    <p:sldId id="507" r:id="rId22"/>
    <p:sldId id="508" r:id="rId23"/>
    <p:sldId id="509" r:id="rId24"/>
    <p:sldId id="510" r:id="rId25"/>
    <p:sldId id="511" r:id="rId26"/>
    <p:sldId id="512" r:id="rId27"/>
    <p:sldId id="513" r:id="rId28"/>
    <p:sldId id="590" r:id="rId29"/>
    <p:sldId id="319"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DDC5"/>
    <a:srgbClr val="2C3E50"/>
    <a:srgbClr val="D51C29"/>
    <a:srgbClr val="D32F2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FA1C19-AB7A-43E4-8384-0D6B50DE71C7}" v="17" dt="2022-10-30T15:32:30.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72500" autoAdjust="0"/>
  </p:normalViewPr>
  <p:slideViewPr>
    <p:cSldViewPr snapToGrid="0" showGuides="1">
      <p:cViewPr varScale="1">
        <p:scale>
          <a:sx n="62" d="100"/>
          <a:sy n="62" d="100"/>
        </p:scale>
        <p:origin x="1094" y="67"/>
      </p:cViewPr>
      <p:guideLst>
        <p:guide orient="horz" pos="2184"/>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ùi Minh Phụng - Khoa Công nghệ thông tin - VLSET" userId="31ee5542-8119-4308-8073-3356e750a326" providerId="ADAL" clId="{E7FA1C19-AB7A-43E4-8384-0D6B50DE71C7}"/>
    <pc:docChg chg="undo custSel delSld modSld">
      <pc:chgData name="Bùi Minh Phụng - Khoa Công nghệ thông tin - VLSET" userId="31ee5542-8119-4308-8073-3356e750a326" providerId="ADAL" clId="{E7FA1C19-AB7A-43E4-8384-0D6B50DE71C7}" dt="2022-10-30T15:33:33.781" v="403" actId="478"/>
      <pc:docMkLst>
        <pc:docMk/>
      </pc:docMkLst>
      <pc:sldChg chg="addSp delSp modSp mod modNotesTx">
        <pc:chgData name="Bùi Minh Phụng - Khoa Công nghệ thông tin - VLSET" userId="31ee5542-8119-4308-8073-3356e750a326" providerId="ADAL" clId="{E7FA1C19-AB7A-43E4-8384-0D6B50DE71C7}" dt="2022-10-30T15:19:48.390" v="332" actId="6549"/>
        <pc:sldMkLst>
          <pc:docMk/>
          <pc:sldMk cId="4087732424" sldId="378"/>
        </pc:sldMkLst>
        <pc:spChg chg="mod">
          <ac:chgData name="Bùi Minh Phụng - Khoa Công nghệ thông tin - VLSET" userId="31ee5542-8119-4308-8073-3356e750a326" providerId="ADAL" clId="{E7FA1C19-AB7A-43E4-8384-0D6B50DE71C7}" dt="2022-10-30T14:31:10.011" v="27" actId="404"/>
          <ac:spMkLst>
            <pc:docMk/>
            <pc:sldMk cId="4087732424" sldId="378"/>
            <ac:spMk id="5" creationId="{00000000-0000-0000-0000-000000000000}"/>
          </ac:spMkLst>
        </pc:spChg>
        <pc:spChg chg="add del mod">
          <ac:chgData name="Bùi Minh Phụng - Khoa Công nghệ thông tin - VLSET" userId="31ee5542-8119-4308-8073-3356e750a326" providerId="ADAL" clId="{E7FA1C19-AB7A-43E4-8384-0D6B50DE71C7}" dt="2022-10-30T14:31:17.967" v="30" actId="478"/>
          <ac:spMkLst>
            <pc:docMk/>
            <pc:sldMk cId="4087732424" sldId="378"/>
            <ac:spMk id="6" creationId="{7E34BF63-E748-4990-9D78-A6351DABB82D}"/>
          </ac:spMkLst>
        </pc:spChg>
        <pc:spChg chg="add mod">
          <ac:chgData name="Bùi Minh Phụng - Khoa Công nghệ thông tin - VLSET" userId="31ee5542-8119-4308-8073-3356e750a326" providerId="ADAL" clId="{E7FA1C19-AB7A-43E4-8384-0D6B50DE71C7}" dt="2022-10-30T14:32:01.157" v="37" actId="1076"/>
          <ac:spMkLst>
            <pc:docMk/>
            <pc:sldMk cId="4087732424" sldId="378"/>
            <ac:spMk id="8" creationId="{E5FDF4A8-B7A0-4C73-96AA-6230E0BEC88E}"/>
          </ac:spMkLst>
        </pc:spChg>
      </pc:sldChg>
      <pc:sldChg chg="modSp mod">
        <pc:chgData name="Bùi Minh Phụng - Khoa Công nghệ thông tin - VLSET" userId="31ee5542-8119-4308-8073-3356e750a326" providerId="ADAL" clId="{E7FA1C19-AB7A-43E4-8384-0D6B50DE71C7}" dt="2022-10-30T15:26:43.554" v="345" actId="108"/>
        <pc:sldMkLst>
          <pc:docMk/>
          <pc:sldMk cId="1290898440" sldId="465"/>
        </pc:sldMkLst>
        <pc:spChg chg="mod">
          <ac:chgData name="Bùi Minh Phụng - Khoa Công nghệ thông tin - VLSET" userId="31ee5542-8119-4308-8073-3356e750a326" providerId="ADAL" clId="{E7FA1C19-AB7A-43E4-8384-0D6B50DE71C7}" dt="2022-10-30T15:26:43.554" v="345" actId="108"/>
          <ac:spMkLst>
            <pc:docMk/>
            <pc:sldMk cId="1290898440" sldId="465"/>
            <ac:spMk id="17" creationId="{D4CAB40D-2488-4247-A945-319A1B710DCD}"/>
          </ac:spMkLst>
        </pc:spChg>
      </pc:sldChg>
      <pc:sldChg chg="modSp mod">
        <pc:chgData name="Bùi Minh Phụng - Khoa Công nghệ thông tin - VLSET" userId="31ee5542-8119-4308-8073-3356e750a326" providerId="ADAL" clId="{E7FA1C19-AB7A-43E4-8384-0D6B50DE71C7}" dt="2022-10-30T15:27:30.793" v="350" actId="12"/>
        <pc:sldMkLst>
          <pc:docMk/>
          <pc:sldMk cId="3460879601" sldId="506"/>
        </pc:sldMkLst>
        <pc:spChg chg="mod">
          <ac:chgData name="Bùi Minh Phụng - Khoa Công nghệ thông tin - VLSET" userId="31ee5542-8119-4308-8073-3356e750a326" providerId="ADAL" clId="{E7FA1C19-AB7A-43E4-8384-0D6B50DE71C7}" dt="2022-10-30T15:27:30.793" v="350" actId="12"/>
          <ac:spMkLst>
            <pc:docMk/>
            <pc:sldMk cId="3460879601" sldId="506"/>
            <ac:spMk id="17" creationId="{D4CAB40D-2488-4247-A945-319A1B710DCD}"/>
          </ac:spMkLst>
        </pc:spChg>
      </pc:sldChg>
      <pc:sldChg chg="modSp mod">
        <pc:chgData name="Bùi Minh Phụng - Khoa Công nghệ thông tin - VLSET" userId="31ee5542-8119-4308-8073-3356e750a326" providerId="ADAL" clId="{E7FA1C19-AB7A-43E4-8384-0D6B50DE71C7}" dt="2022-10-30T15:28:23.336" v="353" actId="12"/>
        <pc:sldMkLst>
          <pc:docMk/>
          <pc:sldMk cId="196762479" sldId="508"/>
        </pc:sldMkLst>
        <pc:spChg chg="mod">
          <ac:chgData name="Bùi Minh Phụng - Khoa Công nghệ thông tin - VLSET" userId="31ee5542-8119-4308-8073-3356e750a326" providerId="ADAL" clId="{E7FA1C19-AB7A-43E4-8384-0D6B50DE71C7}" dt="2022-10-30T15:28:23.336" v="353" actId="12"/>
          <ac:spMkLst>
            <pc:docMk/>
            <pc:sldMk cId="196762479" sldId="508"/>
            <ac:spMk id="17" creationId="{D4CAB40D-2488-4247-A945-319A1B710DCD}"/>
          </ac:spMkLst>
        </pc:spChg>
      </pc:sldChg>
      <pc:sldChg chg="modSp mod">
        <pc:chgData name="Bùi Minh Phụng - Khoa Công nghệ thông tin - VLSET" userId="31ee5542-8119-4308-8073-3356e750a326" providerId="ADAL" clId="{E7FA1C19-AB7A-43E4-8384-0D6B50DE71C7}" dt="2022-10-30T15:29:01.865" v="361" actId="179"/>
        <pc:sldMkLst>
          <pc:docMk/>
          <pc:sldMk cId="1872032246" sldId="510"/>
        </pc:sldMkLst>
        <pc:spChg chg="mod">
          <ac:chgData name="Bùi Minh Phụng - Khoa Công nghệ thông tin - VLSET" userId="31ee5542-8119-4308-8073-3356e750a326" providerId="ADAL" clId="{E7FA1C19-AB7A-43E4-8384-0D6B50DE71C7}" dt="2022-10-30T15:29:01.865" v="361" actId="179"/>
          <ac:spMkLst>
            <pc:docMk/>
            <pc:sldMk cId="1872032246" sldId="510"/>
            <ac:spMk id="17" creationId="{D4CAB40D-2488-4247-A945-319A1B710DCD}"/>
          </ac:spMkLst>
        </pc:spChg>
      </pc:sldChg>
      <pc:sldChg chg="addSp modSp mod">
        <pc:chgData name="Bùi Minh Phụng - Khoa Công nghệ thông tin - VLSET" userId="31ee5542-8119-4308-8073-3356e750a326" providerId="ADAL" clId="{E7FA1C19-AB7A-43E4-8384-0D6B50DE71C7}" dt="2022-10-30T15:32:40.104" v="392" actId="20577"/>
        <pc:sldMkLst>
          <pc:docMk/>
          <pc:sldMk cId="3723500697" sldId="512"/>
        </pc:sldMkLst>
        <pc:spChg chg="add mod">
          <ac:chgData name="Bùi Minh Phụng - Khoa Công nghệ thông tin - VLSET" userId="31ee5542-8119-4308-8073-3356e750a326" providerId="ADAL" clId="{E7FA1C19-AB7A-43E4-8384-0D6B50DE71C7}" dt="2022-10-30T15:32:40.104" v="392" actId="20577"/>
          <ac:spMkLst>
            <pc:docMk/>
            <pc:sldMk cId="3723500697" sldId="512"/>
            <ac:spMk id="5" creationId="{A37EF410-3F8A-401F-B363-8646C2EDCBF0}"/>
          </ac:spMkLst>
        </pc:spChg>
        <pc:spChg chg="mod">
          <ac:chgData name="Bùi Minh Phụng - Khoa Công nghệ thông tin - VLSET" userId="31ee5542-8119-4308-8073-3356e750a326" providerId="ADAL" clId="{E7FA1C19-AB7A-43E4-8384-0D6B50DE71C7}" dt="2022-10-30T15:32:02.945" v="377" actId="255"/>
          <ac:spMkLst>
            <pc:docMk/>
            <pc:sldMk cId="3723500697" sldId="512"/>
            <ac:spMk id="17" creationId="{D4CAB40D-2488-4247-A945-319A1B710DCD}"/>
          </ac:spMkLst>
        </pc:spChg>
      </pc:sldChg>
      <pc:sldChg chg="addSp modSp mod">
        <pc:chgData name="Bùi Minh Phụng - Khoa Công nghệ thông tin - VLSET" userId="31ee5542-8119-4308-8073-3356e750a326" providerId="ADAL" clId="{E7FA1C19-AB7A-43E4-8384-0D6B50DE71C7}" dt="2022-10-30T15:32:53.934" v="400" actId="1076"/>
        <pc:sldMkLst>
          <pc:docMk/>
          <pc:sldMk cId="1556828128" sldId="513"/>
        </pc:sldMkLst>
        <pc:spChg chg="add mod">
          <ac:chgData name="Bùi Minh Phụng - Khoa Công nghệ thông tin - VLSET" userId="31ee5542-8119-4308-8073-3356e750a326" providerId="ADAL" clId="{E7FA1C19-AB7A-43E4-8384-0D6B50DE71C7}" dt="2022-10-30T15:32:53.934" v="400" actId="1076"/>
          <ac:spMkLst>
            <pc:docMk/>
            <pc:sldMk cId="1556828128" sldId="513"/>
            <ac:spMk id="5" creationId="{448B845A-BF31-4A35-8D7D-6C48B091EC09}"/>
          </ac:spMkLst>
        </pc:spChg>
        <pc:spChg chg="mod">
          <ac:chgData name="Bùi Minh Phụng - Khoa Công nghệ thông tin - VLSET" userId="31ee5542-8119-4308-8073-3356e750a326" providerId="ADAL" clId="{E7FA1C19-AB7A-43E4-8384-0D6B50DE71C7}" dt="2022-10-30T15:30:08.290" v="367" actId="12"/>
          <ac:spMkLst>
            <pc:docMk/>
            <pc:sldMk cId="1556828128" sldId="513"/>
            <ac:spMk id="17" creationId="{D4CAB40D-2488-4247-A945-319A1B710DCD}"/>
          </ac:spMkLst>
        </pc:spChg>
      </pc:sldChg>
      <pc:sldChg chg="modSp mod">
        <pc:chgData name="Bùi Minh Phụng - Khoa Công nghệ thông tin - VLSET" userId="31ee5542-8119-4308-8073-3356e750a326" providerId="ADAL" clId="{E7FA1C19-AB7A-43E4-8384-0D6B50DE71C7}" dt="2022-10-30T14:15:36.845" v="20" actId="20577"/>
        <pc:sldMkLst>
          <pc:docMk/>
          <pc:sldMk cId="1692142158" sldId="560"/>
        </pc:sldMkLst>
        <pc:spChg chg="mod">
          <ac:chgData name="Bùi Minh Phụng - Khoa Công nghệ thông tin - VLSET" userId="31ee5542-8119-4308-8073-3356e750a326" providerId="ADAL" clId="{E7FA1C19-AB7A-43E4-8384-0D6B50DE71C7}" dt="2022-10-30T14:15:36.845" v="20" actId="20577"/>
          <ac:spMkLst>
            <pc:docMk/>
            <pc:sldMk cId="1692142158" sldId="560"/>
            <ac:spMk id="12" creationId="{C9BD2F7B-3F77-4C00-A03B-0C17F27D1349}"/>
          </ac:spMkLst>
        </pc:spChg>
      </pc:sldChg>
      <pc:sldChg chg="del">
        <pc:chgData name="Bùi Minh Phụng - Khoa Công nghệ thông tin - VLSET" userId="31ee5542-8119-4308-8073-3356e750a326" providerId="ADAL" clId="{E7FA1C19-AB7A-43E4-8384-0D6B50DE71C7}" dt="2022-10-30T15:31:17.251" v="375" actId="47"/>
        <pc:sldMkLst>
          <pc:docMk/>
          <pc:sldMk cId="3163578233" sldId="568"/>
        </pc:sldMkLst>
      </pc:sldChg>
      <pc:sldChg chg="addSp modSp mod">
        <pc:chgData name="Bùi Minh Phụng - Khoa Công nghệ thông tin - VLSET" userId="31ee5542-8119-4308-8073-3356e750a326" providerId="ADAL" clId="{E7FA1C19-AB7A-43E4-8384-0D6B50DE71C7}" dt="2022-10-30T15:22:28.979" v="338" actId="1076"/>
        <pc:sldMkLst>
          <pc:docMk/>
          <pc:sldMk cId="1705849039" sldId="570"/>
        </pc:sldMkLst>
        <pc:spChg chg="add mod">
          <ac:chgData name="Bùi Minh Phụng - Khoa Công nghệ thông tin - VLSET" userId="31ee5542-8119-4308-8073-3356e750a326" providerId="ADAL" clId="{E7FA1C19-AB7A-43E4-8384-0D6B50DE71C7}" dt="2022-10-30T15:22:28.979" v="338" actId="1076"/>
          <ac:spMkLst>
            <pc:docMk/>
            <pc:sldMk cId="1705849039" sldId="570"/>
            <ac:spMk id="7" creationId="{ACA73B9A-E35D-4887-8A16-32275F181A68}"/>
          </ac:spMkLst>
        </pc:spChg>
        <pc:picChg chg="mod">
          <ac:chgData name="Bùi Minh Phụng - Khoa Công nghệ thông tin - VLSET" userId="31ee5542-8119-4308-8073-3356e750a326" providerId="ADAL" clId="{E7FA1C19-AB7A-43E4-8384-0D6B50DE71C7}" dt="2022-10-30T15:22:14.273" v="334" actId="1076"/>
          <ac:picMkLst>
            <pc:docMk/>
            <pc:sldMk cId="1705849039" sldId="570"/>
            <ac:picMk id="4" creationId="{473DC341-2F85-440A-8D1F-FA3E180BDF25}"/>
          </ac:picMkLst>
        </pc:picChg>
      </pc:sldChg>
      <pc:sldChg chg="addSp modSp mod">
        <pc:chgData name="Bùi Minh Phụng - Khoa Công nghệ thông tin - VLSET" userId="31ee5542-8119-4308-8073-3356e750a326" providerId="ADAL" clId="{E7FA1C19-AB7A-43E4-8384-0D6B50DE71C7}" dt="2022-10-30T15:07:53.271" v="308" actId="1076"/>
        <pc:sldMkLst>
          <pc:docMk/>
          <pc:sldMk cId="3225033013" sldId="574"/>
        </pc:sldMkLst>
        <pc:spChg chg="add mod">
          <ac:chgData name="Bùi Minh Phụng - Khoa Công nghệ thông tin - VLSET" userId="31ee5542-8119-4308-8073-3356e750a326" providerId="ADAL" clId="{E7FA1C19-AB7A-43E4-8384-0D6B50DE71C7}" dt="2022-10-30T15:07:53.271" v="308" actId="1076"/>
          <ac:spMkLst>
            <pc:docMk/>
            <pc:sldMk cId="3225033013" sldId="574"/>
            <ac:spMk id="6" creationId="{5C7891F4-5322-4671-B644-9108C3AE4D57}"/>
          </ac:spMkLst>
        </pc:spChg>
      </pc:sldChg>
      <pc:sldChg chg="del">
        <pc:chgData name="Bùi Minh Phụng - Khoa Công nghệ thông tin - VLSET" userId="31ee5542-8119-4308-8073-3356e750a326" providerId="ADAL" clId="{E7FA1C19-AB7A-43E4-8384-0D6B50DE71C7}" dt="2022-10-30T15:31:15.129" v="374" actId="47"/>
        <pc:sldMkLst>
          <pc:docMk/>
          <pc:sldMk cId="3152943947" sldId="575"/>
        </pc:sldMkLst>
      </pc:sldChg>
      <pc:sldChg chg="modSp mod">
        <pc:chgData name="Bùi Minh Phụng - Khoa Công nghệ thông tin - VLSET" userId="31ee5542-8119-4308-8073-3356e750a326" providerId="ADAL" clId="{E7FA1C19-AB7A-43E4-8384-0D6B50DE71C7}" dt="2022-10-30T14:34:14.654" v="52" actId="14100"/>
        <pc:sldMkLst>
          <pc:docMk/>
          <pc:sldMk cId="2885762622" sldId="577"/>
        </pc:sldMkLst>
        <pc:spChg chg="mod">
          <ac:chgData name="Bùi Minh Phụng - Khoa Công nghệ thông tin - VLSET" userId="31ee5542-8119-4308-8073-3356e750a326" providerId="ADAL" clId="{E7FA1C19-AB7A-43E4-8384-0D6B50DE71C7}" dt="2022-10-30T14:34:14.654" v="52" actId="14100"/>
          <ac:spMkLst>
            <pc:docMk/>
            <pc:sldMk cId="2885762622" sldId="577"/>
            <ac:spMk id="5" creationId="{00000000-0000-0000-0000-000000000000}"/>
          </ac:spMkLst>
        </pc:spChg>
        <pc:picChg chg="mod">
          <ac:chgData name="Bùi Minh Phụng - Khoa Công nghệ thông tin - VLSET" userId="31ee5542-8119-4308-8073-3356e750a326" providerId="ADAL" clId="{E7FA1C19-AB7A-43E4-8384-0D6B50DE71C7}" dt="2022-10-30T14:28:51.522" v="24" actId="1076"/>
          <ac:picMkLst>
            <pc:docMk/>
            <pc:sldMk cId="2885762622" sldId="577"/>
            <ac:picMk id="3074" creationId="{6DAC729F-AD89-40CE-99E4-0D5BF01BAE4B}"/>
          </ac:picMkLst>
        </pc:picChg>
      </pc:sldChg>
      <pc:sldChg chg="addSp delSp modSp mod modNotesTx">
        <pc:chgData name="Bùi Minh Phụng - Khoa Công nghệ thông tin - VLSET" userId="31ee5542-8119-4308-8073-3356e750a326" providerId="ADAL" clId="{E7FA1C19-AB7A-43E4-8384-0D6B50DE71C7}" dt="2022-10-30T15:33:33.781" v="403" actId="478"/>
        <pc:sldMkLst>
          <pc:docMk/>
          <pc:sldMk cId="1016727520" sldId="579"/>
        </pc:sldMkLst>
        <pc:spChg chg="mod">
          <ac:chgData name="Bùi Minh Phụng - Khoa Công nghệ thông tin - VLSET" userId="31ee5542-8119-4308-8073-3356e750a326" providerId="ADAL" clId="{E7FA1C19-AB7A-43E4-8384-0D6B50DE71C7}" dt="2022-10-30T14:37:09.414" v="78" actId="20577"/>
          <ac:spMkLst>
            <pc:docMk/>
            <pc:sldMk cId="1016727520" sldId="579"/>
            <ac:spMk id="2" creationId="{00000000-0000-0000-0000-000000000000}"/>
          </ac:spMkLst>
        </pc:spChg>
        <pc:spChg chg="mod">
          <ac:chgData name="Bùi Minh Phụng - Khoa Công nghệ thông tin - VLSET" userId="31ee5542-8119-4308-8073-3356e750a326" providerId="ADAL" clId="{E7FA1C19-AB7A-43E4-8384-0D6B50DE71C7}" dt="2022-10-30T14:38:07.838" v="228" actId="108"/>
          <ac:spMkLst>
            <pc:docMk/>
            <pc:sldMk cId="1016727520" sldId="579"/>
            <ac:spMk id="5" creationId="{00000000-0000-0000-0000-000000000000}"/>
          </ac:spMkLst>
        </pc:spChg>
        <pc:spChg chg="del mod">
          <ac:chgData name="Bùi Minh Phụng - Khoa Công nghệ thông tin - VLSET" userId="31ee5542-8119-4308-8073-3356e750a326" providerId="ADAL" clId="{E7FA1C19-AB7A-43E4-8384-0D6B50DE71C7}" dt="2022-10-30T15:33:33.781" v="403" actId="478"/>
          <ac:spMkLst>
            <pc:docMk/>
            <pc:sldMk cId="1016727520" sldId="579"/>
            <ac:spMk id="6" creationId="{4731D3ED-0779-4F21-9359-4774489A9510}"/>
          </ac:spMkLst>
        </pc:spChg>
        <pc:spChg chg="add mod">
          <ac:chgData name="Bùi Minh Phụng - Khoa Công nghệ thông tin - VLSET" userId="31ee5542-8119-4308-8073-3356e750a326" providerId="ADAL" clId="{E7FA1C19-AB7A-43E4-8384-0D6B50DE71C7}" dt="2022-10-30T14:58:51.990" v="288" actId="14100"/>
          <ac:spMkLst>
            <pc:docMk/>
            <pc:sldMk cId="1016727520" sldId="579"/>
            <ac:spMk id="7" creationId="{BE8045A2-C3EB-43CD-A1EE-7C4BC845348D}"/>
          </ac:spMkLst>
        </pc:spChg>
      </pc:sldChg>
      <pc:sldChg chg="addSp delSp modSp mod modNotesTx">
        <pc:chgData name="Bùi Minh Phụng - Khoa Công nghệ thông tin - VLSET" userId="31ee5542-8119-4308-8073-3356e750a326" providerId="ADAL" clId="{E7FA1C19-AB7A-43E4-8384-0D6B50DE71C7}" dt="2022-10-30T15:18:54.232" v="331" actId="478"/>
        <pc:sldMkLst>
          <pc:docMk/>
          <pc:sldMk cId="991992026" sldId="581"/>
        </pc:sldMkLst>
        <pc:spChg chg="add mod">
          <ac:chgData name="Bùi Minh Phụng - Khoa Công nghệ thông tin - VLSET" userId="31ee5542-8119-4308-8073-3356e750a326" providerId="ADAL" clId="{E7FA1C19-AB7A-43E4-8384-0D6B50DE71C7}" dt="2022-10-30T15:15:14.883" v="318" actId="20577"/>
          <ac:spMkLst>
            <pc:docMk/>
            <pc:sldMk cId="991992026" sldId="581"/>
            <ac:spMk id="6" creationId="{61829E43-F508-421D-B550-58AE6A209ACC}"/>
          </ac:spMkLst>
        </pc:spChg>
        <pc:spChg chg="add del mod">
          <ac:chgData name="Bùi Minh Phụng - Khoa Công nghệ thông tin - VLSET" userId="31ee5542-8119-4308-8073-3356e750a326" providerId="ADAL" clId="{E7FA1C19-AB7A-43E4-8384-0D6B50DE71C7}" dt="2022-10-30T15:18:54.232" v="331" actId="478"/>
          <ac:spMkLst>
            <pc:docMk/>
            <pc:sldMk cId="991992026" sldId="581"/>
            <ac:spMk id="7" creationId="{55050E72-3168-4098-8169-B5F2AFE64DF3}"/>
          </ac:spMkLst>
        </pc:spChg>
      </pc:sldChg>
      <pc:sldChg chg="del">
        <pc:chgData name="Bùi Minh Phụng - Khoa Công nghệ thông tin - VLSET" userId="31ee5542-8119-4308-8073-3356e750a326" providerId="ADAL" clId="{E7FA1C19-AB7A-43E4-8384-0D6B50DE71C7}" dt="2022-10-30T15:31:15.129" v="374" actId="47"/>
        <pc:sldMkLst>
          <pc:docMk/>
          <pc:sldMk cId="1785946256" sldId="582"/>
        </pc:sldMkLst>
      </pc:sldChg>
      <pc:sldChg chg="del">
        <pc:chgData name="Bùi Minh Phụng - Khoa Công nghệ thông tin - VLSET" userId="31ee5542-8119-4308-8073-3356e750a326" providerId="ADAL" clId="{E7FA1C19-AB7A-43E4-8384-0D6B50DE71C7}" dt="2022-10-30T15:31:15.129" v="374" actId="47"/>
        <pc:sldMkLst>
          <pc:docMk/>
          <pc:sldMk cId="706144703" sldId="583"/>
        </pc:sldMkLst>
      </pc:sldChg>
      <pc:sldChg chg="del">
        <pc:chgData name="Bùi Minh Phụng - Khoa Công nghệ thông tin - VLSET" userId="31ee5542-8119-4308-8073-3356e750a326" providerId="ADAL" clId="{E7FA1C19-AB7A-43E4-8384-0D6B50DE71C7}" dt="2022-10-30T15:31:15.129" v="374" actId="47"/>
        <pc:sldMkLst>
          <pc:docMk/>
          <pc:sldMk cId="525317592" sldId="5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quantrimang.com/gioi-thieu-chung-ve-mang-may-tinh-1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ingfpt.com/internet-la-g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ingfpt.com/internet-la-gi/"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youtu.be/NNEB0D6ey1U"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10</a:t>
            </a:fld>
            <a:endParaRPr lang="zh-CN" altLang="en-US"/>
          </a:p>
        </p:txBody>
      </p:sp>
    </p:spTree>
    <p:extLst>
      <p:ext uri="{BB962C8B-B14F-4D97-AF65-F5344CB8AC3E}">
        <p14:creationId xmlns:p14="http://schemas.microsoft.com/office/powerpoint/2010/main" val="231922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a:t>
            </a:r>
            <a:r>
              <a:rPr lang="en-US" dirty="0" err="1"/>
              <a:t>vệ</a:t>
            </a:r>
            <a:r>
              <a:rPr lang="en-US" dirty="0"/>
              <a:t> </a:t>
            </a:r>
            <a:r>
              <a:rPr lang="en-US" dirty="0" err="1"/>
              <a:t>tinh</a:t>
            </a:r>
            <a:r>
              <a:rPr lang="en-US" dirty="0"/>
              <a:t> </a:t>
            </a:r>
            <a:r>
              <a:rPr lang="en-US" dirty="0" err="1"/>
              <a:t>là</a:t>
            </a:r>
            <a:r>
              <a:rPr lang="en-US" dirty="0"/>
              <a:t> </a:t>
            </a:r>
            <a:r>
              <a:rPr lang="en-US" dirty="0" err="1"/>
              <a:t>gì</a:t>
            </a:r>
            <a:r>
              <a:rPr lang="en-US" dirty="0"/>
              <a:t> (Tri </a:t>
            </a:r>
            <a:r>
              <a:rPr lang="en-US" dirty="0" err="1"/>
              <a:t>thức</a:t>
            </a:r>
            <a:r>
              <a:rPr lang="en-US" dirty="0"/>
              <a:t> </a:t>
            </a:r>
            <a:r>
              <a:rPr lang="en-US" dirty="0" err="1"/>
              <a:t>nhân</a:t>
            </a:r>
            <a:r>
              <a:rPr lang="en-US" dirty="0"/>
              <a:t> </a:t>
            </a:r>
            <a:r>
              <a:rPr lang="en-US" dirty="0" err="1"/>
              <a:t>loại</a:t>
            </a:r>
            <a:r>
              <a:rPr lang="en-US" dirty="0"/>
              <a:t>): https://youtu.be/WrCcBIqoVcI</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11</a:t>
            </a:fld>
            <a:endParaRPr lang="zh-CN" altLang="en-US"/>
          </a:p>
        </p:txBody>
      </p:sp>
    </p:spTree>
    <p:extLst>
      <p:ext uri="{BB962C8B-B14F-4D97-AF65-F5344CB8AC3E}">
        <p14:creationId xmlns:p14="http://schemas.microsoft.com/office/powerpoint/2010/main" val="75385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1133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90687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Hub, Switch &amp; Router – </a:t>
            </a:r>
            <a:r>
              <a:rPr lang="en-US" dirty="0" err="1"/>
              <a:t>Đâu</a:t>
            </a:r>
            <a:r>
              <a:rPr lang="en-US" dirty="0"/>
              <a:t> </a:t>
            </a:r>
            <a:r>
              <a:rPr lang="en-US" dirty="0" err="1"/>
              <a:t>là</a:t>
            </a:r>
            <a:r>
              <a:rPr lang="en-US" dirty="0"/>
              <a:t> </a:t>
            </a:r>
            <a:r>
              <a:rPr lang="en-US" dirty="0" err="1"/>
              <a:t>sự</a:t>
            </a:r>
            <a:r>
              <a:rPr lang="en-US" dirty="0"/>
              <a:t> </a:t>
            </a:r>
            <a:r>
              <a:rPr lang="en-US" dirty="0" err="1"/>
              <a:t>khác</a:t>
            </a:r>
            <a:r>
              <a:rPr lang="en-US" dirty="0"/>
              <a:t> biệt: https://youtu.be/v7BlMeT79d4</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9085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798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407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162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77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234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3</a:t>
            </a:fld>
            <a:endParaRPr lang="zh-CN" altLang="en-US"/>
          </a:p>
        </p:txBody>
      </p:sp>
    </p:spTree>
    <p:extLst>
      <p:ext uri="{BB962C8B-B14F-4D97-AF65-F5344CB8AC3E}">
        <p14:creationId xmlns:p14="http://schemas.microsoft.com/office/powerpoint/2010/main" val="207113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4</a:t>
            </a:fld>
            <a:endParaRPr lang="zh-CN" altLang="en-US"/>
          </a:p>
        </p:txBody>
      </p:sp>
    </p:spTree>
    <p:extLst>
      <p:ext uri="{BB962C8B-B14F-4D97-AF65-F5344CB8AC3E}">
        <p14:creationId xmlns:p14="http://schemas.microsoft.com/office/powerpoint/2010/main" val="1890687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5</a:t>
            </a:fld>
            <a:endParaRPr lang="zh-CN" altLang="en-US"/>
          </a:p>
        </p:txBody>
      </p:sp>
    </p:spTree>
    <p:extLst>
      <p:ext uri="{BB962C8B-B14F-4D97-AF65-F5344CB8AC3E}">
        <p14:creationId xmlns:p14="http://schemas.microsoft.com/office/powerpoint/2010/main" val="149085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Giới thiệu về Mạng máy tính: </a:t>
            </a:r>
            <a:r>
              <a:rPr lang="en-US">
                <a:hlinkClick r:id="rId3"/>
              </a:rPr>
              <a:t>https://quantrimang.com/gioi-thieu-chung-ve-mang-may-tinh-16</a:t>
            </a:r>
            <a:endParaRPr lang="en-US" sz="1800"/>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6</a:t>
            </a:fld>
            <a:endParaRPr lang="zh-CN" altLang="en-US"/>
          </a:p>
        </p:txBody>
      </p:sp>
    </p:spTree>
    <p:extLst>
      <p:ext uri="{BB962C8B-B14F-4D97-AF65-F5344CB8AC3E}">
        <p14:creationId xmlns:p14="http://schemas.microsoft.com/office/powerpoint/2010/main" val="240798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dirty="0">
                <a:solidFill>
                  <a:srgbClr val="090909"/>
                </a:solidFill>
                <a:effectLst/>
                <a:latin typeface="Roboto" panose="02000000000000000000" pitchFamily="2" charset="0"/>
              </a:rPr>
              <a:t>Internet xuất hiện đã mang lại một sự thay đổi to lớn cho cả nền kinh tế, khoa học, kỹ thuật trên thế giới, ngày nay chúng nó là một công cụ không thể thiếu trong các hoạt động kinh tế, giáo dục và chính trị. Dù đã khá quen thuộc thế nhưng lại rất ít người biết đến </a:t>
            </a:r>
            <a:r>
              <a:rPr lang="vi-VN" sz="1800" b="1" i="1" u="none" strike="noStrike" dirty="0">
                <a:solidFill>
                  <a:srgbClr val="0000FF"/>
                </a:solidFill>
                <a:effectLst/>
                <a:latin typeface="Roboto" panose="02000000000000000000" pitchFamily="2" charset="0"/>
                <a:hlinkClick r:id="rId3"/>
              </a:rPr>
              <a:t>internet là gì</a:t>
            </a:r>
            <a:r>
              <a:rPr lang="vi-VN" sz="1800" b="0" i="1" dirty="0">
                <a:solidFill>
                  <a:srgbClr val="090909"/>
                </a:solidFill>
                <a:effectLst/>
                <a:latin typeface="Roboto" panose="02000000000000000000" pitchFamily="2" charset="0"/>
              </a:rPr>
              <a:t>? internet có từ bao giờ, lịch sử internet? Ai là người phát minh ra internet?  Lịch sử sự hình thành và phát triển internet như thế nào? và tầm quan trọng của internet như thế nào?</a:t>
            </a:r>
            <a:r>
              <a:rPr lang="vi-VN" sz="1800" b="0" i="0" dirty="0">
                <a:solidFill>
                  <a:srgbClr val="090909"/>
                </a:solidFill>
                <a:effectLst/>
                <a:latin typeface="Roboto" panose="02000000000000000000" pitchFamily="2" charset="0"/>
              </a:rPr>
              <a:t> Cùng tìm hiểu qua bài viết này nhé.</a:t>
            </a:r>
            <a:endParaRPr lang="en-US" sz="1800"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7</a:t>
            </a:fld>
            <a:endParaRPr lang="zh-CN" altLang="en-US"/>
          </a:p>
        </p:txBody>
      </p:sp>
    </p:spTree>
    <p:extLst>
      <p:ext uri="{BB962C8B-B14F-4D97-AF65-F5344CB8AC3E}">
        <p14:creationId xmlns:p14="http://schemas.microsoft.com/office/powerpoint/2010/main" val="693948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90909"/>
                </a:solidFill>
                <a:effectLst/>
                <a:latin typeface="Roboto" panose="02000000000000000000" pitchFamily="2" charset="0"/>
              </a:rPr>
              <a:t>Internet xuất hiện đã mang lại một sự thay đổi to lớn cho cả nền kinh tế, khoa học, kỹ thuật trên thế giới, ngày nay chúng nó là một công cụ không thể thiếu trong các hoạt động kinh tế, giáo dục và chính trị. Dù đã khá quen thuộc thế nhưng lại rất ít người biết đến </a:t>
            </a:r>
            <a:r>
              <a:rPr lang="vi-VN" b="1" i="1" u="none" strike="noStrike" dirty="0">
                <a:solidFill>
                  <a:srgbClr val="0000FF"/>
                </a:solidFill>
                <a:effectLst/>
                <a:latin typeface="Roboto" panose="02000000000000000000" pitchFamily="2" charset="0"/>
                <a:hlinkClick r:id="rId3"/>
              </a:rPr>
              <a:t>internet là gì</a:t>
            </a:r>
            <a:r>
              <a:rPr lang="vi-VN" b="0" i="1" dirty="0">
                <a:solidFill>
                  <a:srgbClr val="090909"/>
                </a:solidFill>
                <a:effectLst/>
                <a:latin typeface="Roboto" panose="02000000000000000000" pitchFamily="2" charset="0"/>
              </a:rPr>
              <a:t>? internet có từ bao giờ, lịch sử internet? Ai là người phát minh ra internet?  Lịch sử sự hình thành và phát triển internet như thế nào? và tầm quan trọng của internet như thế nào?</a:t>
            </a:r>
            <a:r>
              <a:rPr lang="vi-VN" b="0" i="0" dirty="0">
                <a:solidFill>
                  <a:srgbClr val="090909"/>
                </a:solidFill>
                <a:effectLst/>
                <a:latin typeface="Roboto" panose="02000000000000000000" pitchFamily="2" charset="0"/>
              </a:rPr>
              <a:t> Cùng tìm hiểu qua bài viết này nhé.</a:t>
            </a:r>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8</a:t>
            </a:fld>
            <a:endParaRPr lang="zh-CN" altLang="en-US"/>
          </a:p>
        </p:txBody>
      </p:sp>
    </p:spTree>
    <p:extLst>
      <p:ext uri="{BB962C8B-B14F-4D97-AF65-F5344CB8AC3E}">
        <p14:creationId xmlns:p14="http://schemas.microsoft.com/office/powerpoint/2010/main" val="289555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Video: Giải thích về mạng Internet (Tri thức khoa học): </a:t>
            </a:r>
            <a:r>
              <a:rPr lang="en-US">
                <a:hlinkClick r:id="rId3"/>
              </a:rPr>
              <a:t>https://youtu.be/NNEB0D6ey1U</a:t>
            </a:r>
            <a:endParaRPr lang="en-US"/>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9</a:t>
            </a:fld>
            <a:endParaRPr lang="zh-CN" altLang="en-US"/>
          </a:p>
        </p:txBody>
      </p:sp>
    </p:spTree>
    <p:extLst>
      <p:ext uri="{BB962C8B-B14F-4D97-AF65-F5344CB8AC3E}">
        <p14:creationId xmlns:p14="http://schemas.microsoft.com/office/powerpoint/2010/main" val="3975668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vnexpress.net/mang-luoi-cap-quang-duoi-day-bien-4107906.html"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UlyrZ2Gx474"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1z0ULvg_pW8"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youtu.be/S4K-YTYqf7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JM1sMRn5nu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youtu.be/OcYTFohT8A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x3c1ih2NJE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302112" y="1625116"/>
            <a:ext cx="10184776"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NHẬP MÔN CÔNG NGHỆ THÔNG TIN</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086472"/>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033852"/>
            <a:ext cx="4329488" cy="87197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b="1">
                <a:solidFill>
                  <a:schemeClr val="bg2">
                    <a:lumMod val="50000"/>
                  </a:schemeClr>
                </a:solidFill>
                <a:latin typeface="Cambria" panose="02040503050406030204" pitchFamily="18" charset="0"/>
                <a:ea typeface="+mj-ea"/>
              </a:rPr>
              <a:t>Nhóm giảng viên</a:t>
            </a:r>
            <a:endParaRPr lang="en-US" altLang="zh-CN" b="1" dirty="0">
              <a:solidFill>
                <a:schemeClr val="bg2">
                  <a:lumMod val="50000"/>
                </a:schemeClr>
              </a:solidFill>
              <a:latin typeface="Cambria" panose="02040503050406030204" pitchFamily="18" charset="0"/>
              <a:ea typeface="+mj-ea"/>
            </a:endParaRPr>
          </a:p>
          <a:p>
            <a:pPr>
              <a:lnSpc>
                <a:spcPct val="150000"/>
              </a:lnSpc>
            </a:pPr>
            <a:r>
              <a:rPr lang="en-US" altLang="zh-CN" b="1" dirty="0">
                <a:solidFill>
                  <a:schemeClr val="bg2">
                    <a:lumMod val="50000"/>
                  </a:schemeClr>
                </a:solidFill>
                <a:latin typeface="Cambria" panose="02040503050406030204" pitchFamily="18" charset="0"/>
              </a:rPr>
              <a:t>Khoa Công nghệ thông tin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a:solidFill>
                  <a:srgbClr val="2C3E50"/>
                </a:solidFill>
                <a:latin typeface="Cambria" panose="02040503050406030204" pitchFamily="18" charset="0"/>
                <a:ea typeface="Tahoma" panose="020B0604030504040204" pitchFamily="34" charset="0"/>
                <a:cs typeface="Tahoma" panose="020B0604030504040204" pitchFamily="34" charset="0"/>
              </a:rPr>
              <a:t>(INTRODUCTION TO INFORMATION TECHNOLOGY)</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341638"/>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66263"/>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 – NĂM HỌC 2022-2023</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953768"/>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6043476"/>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953768"/>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28 - CNTT</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1783644" y="2899414"/>
            <a:ext cx="8937281"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BÀI 3: MẠNG MÁY TÍNH VÀ INTERNET</a:t>
            </a:r>
          </a:p>
        </p:txBody>
      </p:sp>
    </p:spTree>
    <p:extLst>
      <p:ext uri="{BB962C8B-B14F-4D97-AF65-F5344CB8AC3E}">
        <p14:creationId xmlns:p14="http://schemas.microsoft.com/office/powerpoint/2010/main" val="169214215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KẾT NỐI TRÊN INTERNET</a:t>
            </a:r>
            <a:endParaRPr lang="en-US" sz="3200" dirty="0">
              <a:solidFill>
                <a:srgbClr val="D51C29"/>
              </a:solidFill>
            </a:endParaRPr>
          </a:p>
        </p:txBody>
      </p:sp>
      <p:sp>
        <p:nvSpPr>
          <p:cNvPr id="5" name="Rectangle 4"/>
          <p:cNvSpPr/>
          <p:nvPr/>
        </p:nvSpPr>
        <p:spPr>
          <a:xfrm>
            <a:off x="322776" y="1301571"/>
            <a:ext cx="11869224" cy="505779"/>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Roboto" panose="02000000000000000000" pitchFamily="2" charset="0"/>
              </a:rPr>
              <a:t>Kết</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nối</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Cáp</a:t>
            </a:r>
            <a:r>
              <a:rPr lang="en-US" sz="2600" dirty="0">
                <a:solidFill>
                  <a:srgbClr val="333333"/>
                </a:solidFill>
                <a:latin typeface="Roboto" panose="02000000000000000000" pitchFamily="2" charset="0"/>
              </a:rPr>
              <a:t> Quang</a:t>
            </a:r>
          </a:p>
        </p:txBody>
      </p:sp>
      <p:pic>
        <p:nvPicPr>
          <p:cNvPr id="4" name="Picture 3">
            <a:extLst>
              <a:ext uri="{FF2B5EF4-FFF2-40B4-BE49-F238E27FC236}">
                <a16:creationId xmlns:a16="http://schemas.microsoft.com/office/drawing/2014/main" id="{473DC341-2F85-440A-8D1F-FA3E180BDF25}"/>
              </a:ext>
            </a:extLst>
          </p:cNvPr>
          <p:cNvPicPr>
            <a:picLocks noChangeAspect="1"/>
          </p:cNvPicPr>
          <p:nvPr/>
        </p:nvPicPr>
        <p:blipFill>
          <a:blip r:embed="rId3"/>
          <a:stretch>
            <a:fillRect/>
          </a:stretch>
        </p:blipFill>
        <p:spPr>
          <a:xfrm>
            <a:off x="0" y="2173559"/>
            <a:ext cx="5200032" cy="2925018"/>
          </a:xfrm>
          <a:prstGeom prst="rect">
            <a:avLst/>
          </a:prstGeom>
        </p:spPr>
      </p:pic>
      <p:pic>
        <p:nvPicPr>
          <p:cNvPr id="3" name="Picture 2">
            <a:extLst>
              <a:ext uri="{FF2B5EF4-FFF2-40B4-BE49-F238E27FC236}">
                <a16:creationId xmlns:a16="http://schemas.microsoft.com/office/drawing/2014/main" id="{75164DAC-412A-4BAE-B51A-6F4F8C20502A}"/>
              </a:ext>
            </a:extLst>
          </p:cNvPr>
          <p:cNvPicPr>
            <a:picLocks noChangeAspect="1"/>
          </p:cNvPicPr>
          <p:nvPr/>
        </p:nvPicPr>
        <p:blipFill>
          <a:blip r:embed="rId4"/>
          <a:stretch>
            <a:fillRect/>
          </a:stretch>
        </p:blipFill>
        <p:spPr>
          <a:xfrm>
            <a:off x="5503544" y="918209"/>
            <a:ext cx="6715217" cy="4132441"/>
          </a:xfrm>
          <a:prstGeom prst="rect">
            <a:avLst/>
          </a:prstGeom>
        </p:spPr>
      </p:pic>
      <p:sp>
        <p:nvSpPr>
          <p:cNvPr id="7" name="TextBox 6">
            <a:extLst>
              <a:ext uri="{FF2B5EF4-FFF2-40B4-BE49-F238E27FC236}">
                <a16:creationId xmlns:a16="http://schemas.microsoft.com/office/drawing/2014/main" id="{ACA73B9A-E35D-4887-8A16-32275F181A68}"/>
              </a:ext>
            </a:extLst>
          </p:cNvPr>
          <p:cNvSpPr txBox="1"/>
          <p:nvPr/>
        </p:nvSpPr>
        <p:spPr>
          <a:xfrm>
            <a:off x="322776" y="5849345"/>
            <a:ext cx="11497963" cy="369332"/>
          </a:xfrm>
          <a:prstGeom prst="rect">
            <a:avLst/>
          </a:prstGeom>
          <a:noFill/>
        </p:spPr>
        <p:txBody>
          <a:bodyPr wrap="square">
            <a:spAutoFit/>
          </a:bodyPr>
          <a:lstStyle/>
          <a:p>
            <a:r>
              <a:rPr lang="en-US"/>
              <a:t>Mạng lưới cáp quang (VNExpress): </a:t>
            </a:r>
            <a:r>
              <a:rPr lang="en-US">
                <a:hlinkClick r:id="rId5"/>
              </a:rPr>
              <a:t>https://vnexpress.net/mang-luoi-cap-quang-duoi-day-bien-4107906.html</a:t>
            </a:r>
            <a:endParaRPr lang="en-US" dirty="0"/>
          </a:p>
        </p:txBody>
      </p:sp>
    </p:spTree>
    <p:extLst>
      <p:ext uri="{BB962C8B-B14F-4D97-AF65-F5344CB8AC3E}">
        <p14:creationId xmlns:p14="http://schemas.microsoft.com/office/powerpoint/2010/main" val="170584903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KẾT NỐI TRÊN INTERNET</a:t>
            </a:r>
            <a:endParaRPr lang="en-US" sz="3200" dirty="0">
              <a:solidFill>
                <a:srgbClr val="D51C29"/>
              </a:solidFill>
            </a:endParaRPr>
          </a:p>
        </p:txBody>
      </p:sp>
      <p:sp>
        <p:nvSpPr>
          <p:cNvPr id="5" name="Rectangle 4"/>
          <p:cNvSpPr/>
          <p:nvPr/>
        </p:nvSpPr>
        <p:spPr>
          <a:xfrm>
            <a:off x="322776" y="1301571"/>
            <a:ext cx="11869224" cy="1397306"/>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a:solidFill>
                  <a:srgbClr val="333333"/>
                </a:solidFill>
                <a:latin typeface="Roboto" panose="02000000000000000000" pitchFamily="2" charset="0"/>
              </a:rPr>
              <a:t>Internet </a:t>
            </a:r>
            <a:r>
              <a:rPr lang="en-US" sz="2600" dirty="0" err="1">
                <a:solidFill>
                  <a:srgbClr val="333333"/>
                </a:solidFill>
                <a:latin typeface="Roboto" panose="02000000000000000000" pitchFamily="2" charset="0"/>
              </a:rPr>
              <a:t>vệ</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tinh</a:t>
            </a:r>
            <a:endParaRPr lang="en-US" sz="2600" dirty="0">
              <a:solidFill>
                <a:srgbClr val="333333"/>
              </a:solidFill>
              <a:latin typeface="Roboto" panose="02000000000000000000" pitchFamily="2" charset="0"/>
            </a:endParaRPr>
          </a:p>
          <a:p>
            <a:pPr marL="914400" lvl="1" indent="-457200" fontAlgn="base">
              <a:lnSpc>
                <a:spcPct val="110000"/>
              </a:lnSpc>
              <a:spcBef>
                <a:spcPts val="300"/>
              </a:spcBef>
              <a:buClr>
                <a:srgbClr val="C00000"/>
              </a:buClr>
              <a:buFont typeface="Wingdings" panose="05000000000000000000" pitchFamily="2" charset="2"/>
              <a:buChar char="§"/>
            </a:pPr>
            <a:r>
              <a:rPr lang="en-US" sz="2400" dirty="0" err="1">
                <a:solidFill>
                  <a:srgbClr val="333333"/>
                </a:solidFill>
                <a:latin typeface="Roboto" panose="02000000000000000000" pitchFamily="2" charset="0"/>
              </a:rPr>
              <a:t>Hiểu</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về</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khái</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niệm</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vệ</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tinh</a:t>
            </a:r>
            <a:endParaRPr lang="en-US" sz="2400" dirty="0">
              <a:solidFill>
                <a:srgbClr val="333333"/>
              </a:solidFill>
              <a:latin typeface="Roboto" panose="02000000000000000000" pitchFamily="2" charset="0"/>
            </a:endParaRPr>
          </a:p>
          <a:p>
            <a:pPr marL="914400" lvl="1" indent="-457200" fontAlgn="base">
              <a:lnSpc>
                <a:spcPct val="110000"/>
              </a:lnSpc>
              <a:spcBef>
                <a:spcPts val="300"/>
              </a:spcBef>
              <a:buClr>
                <a:srgbClr val="C00000"/>
              </a:buClr>
              <a:buFont typeface="Wingdings" panose="05000000000000000000" pitchFamily="2" charset="2"/>
              <a:buChar char="§"/>
            </a:pPr>
            <a:endParaRPr lang="en-US" sz="2400" dirty="0">
              <a:solidFill>
                <a:srgbClr val="333333"/>
              </a:solidFill>
              <a:latin typeface="Roboto" panose="02000000000000000000" pitchFamily="2" charset="0"/>
            </a:endParaRPr>
          </a:p>
        </p:txBody>
      </p:sp>
      <p:pic>
        <p:nvPicPr>
          <p:cNvPr id="6146" name="Picture 2" descr="Internet vệ tinh cơ hội và thách thức">
            <a:extLst>
              <a:ext uri="{FF2B5EF4-FFF2-40B4-BE49-F238E27FC236}">
                <a16:creationId xmlns:a16="http://schemas.microsoft.com/office/drawing/2014/main" id="{8B6A67F4-95C3-455A-8B0B-24B88D6A5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444" y="1268958"/>
            <a:ext cx="6439779" cy="37133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ack Internet qua… vệ tinh - QuanTriMang.com">
            <a:extLst>
              <a:ext uri="{FF2B5EF4-FFF2-40B4-BE49-F238E27FC236}">
                <a16:creationId xmlns:a16="http://schemas.microsoft.com/office/drawing/2014/main" id="{42FD951D-3E47-4A4B-BB1E-B56894801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 y="3125638"/>
            <a:ext cx="4278630" cy="319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985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CẤU TRÚC CÁC LOẠI MẠNG MÁY TÍNH</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pic>
        <p:nvPicPr>
          <p:cNvPr id="1026" name="Picture 2" descr="Topology là gì? 5 kiểu Topology phổ biến nhất của mạng LAN">
            <a:extLst>
              <a:ext uri="{FF2B5EF4-FFF2-40B4-BE49-F238E27FC236}">
                <a16:creationId xmlns:a16="http://schemas.microsoft.com/office/drawing/2014/main" id="{55B84E9E-4185-4EAB-B614-659D2E16D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060" y="1598580"/>
            <a:ext cx="8221940" cy="46194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2776" y="1301571"/>
            <a:ext cx="5255064" cy="3861826"/>
          </a:xfrm>
          <a:prstGeom prst="rect">
            <a:avLst/>
          </a:prstGeom>
        </p:spPr>
        <p:txBody>
          <a:bodyPr wrap="square">
            <a:spAutoFit/>
          </a:bodyPr>
          <a:lstStyle/>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Gồm</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nhiều</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cấu</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trúc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khác</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nhau</a:t>
            </a:r>
            <a:endPar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endParaRP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BUS</a:t>
            </a: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Star</a:t>
            </a: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Ring</a:t>
            </a: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Tree</a:t>
            </a: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Mesh</a:t>
            </a:r>
          </a:p>
          <a:p>
            <a:pPr marL="800100" marR="0" lvl="1" indent="-342900" algn="l" defTabSz="914400" rtl="0" eaLnBrk="1" fontAlgn="base" latinLnBrk="0" hangingPunct="1">
              <a:lnSpc>
                <a:spcPct val="110000"/>
              </a:lnSpc>
              <a:spcBef>
                <a:spcPts val="12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err="1">
                <a:ln>
                  <a:noFill/>
                </a:ln>
                <a:solidFill>
                  <a:prstClr val="black"/>
                </a:solidFill>
                <a:effectLst/>
                <a:uLnTx/>
                <a:uFillTx/>
                <a:latin typeface="Arial"/>
                <a:ea typeface="微软雅黑"/>
                <a:cs typeface="+mn-cs"/>
              </a:rPr>
              <a:t>Mạng</a:t>
            </a:r>
            <a:r>
              <a:rPr kumimoji="0" lang="en-US" sz="2400" b="0" i="0" u="none" strike="noStrike" kern="1200" cap="none" spc="0" normalizeH="0" baseline="0" noProof="0" dirty="0">
                <a:ln>
                  <a:noFill/>
                </a:ln>
                <a:solidFill>
                  <a:prstClr val="black"/>
                </a:solidFill>
                <a:effectLst/>
                <a:uLnTx/>
                <a:uFillTx/>
                <a:latin typeface="Arial"/>
                <a:ea typeface="微软雅黑"/>
                <a:cs typeface="+mn-cs"/>
              </a:rPr>
              <a:t> Mix</a:t>
            </a:r>
          </a:p>
        </p:txBody>
      </p:sp>
    </p:spTree>
    <p:extLst>
      <p:ext uri="{BB962C8B-B14F-4D97-AF65-F5344CB8AC3E}">
        <p14:creationId xmlns:p14="http://schemas.microsoft.com/office/powerpoint/2010/main" val="86208359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MẠNG LAN (Local Area Network)</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5" name="Rectangle 4"/>
          <p:cNvSpPr/>
          <p:nvPr/>
        </p:nvSpPr>
        <p:spPr>
          <a:xfrm>
            <a:off x="322776" y="1301571"/>
            <a:ext cx="6626664" cy="3130281"/>
          </a:xfrm>
          <a:prstGeom prst="rect">
            <a:avLst/>
          </a:prstGeom>
        </p:spPr>
        <p:txBody>
          <a:bodyPr wrap="square">
            <a:spAutoFit/>
          </a:bodyPr>
          <a:lstStyle/>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8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Mạng</a:t>
            </a:r>
            <a:r>
              <a:rPr kumimoji="0" lang="en-US" sz="28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8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cục</a:t>
            </a:r>
            <a:r>
              <a:rPr kumimoji="0" lang="en-US" sz="28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8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bộ</a:t>
            </a:r>
            <a:r>
              <a:rPr kumimoji="0" lang="en-US" sz="28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(LAN –Local Area Network) </a:t>
            </a:r>
          </a:p>
          <a:p>
            <a:pPr marL="800100" marR="0" lvl="1" indent="-3429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
              <a:tabLst/>
              <a:defRPr/>
            </a:pPr>
            <a:r>
              <a:rPr kumimoji="0" lang="vi-VN" sz="2800" b="0" i="0" u="none" strike="noStrike" kern="1200" cap="none" spc="0" normalizeH="0" baseline="0" noProof="0" dirty="0">
                <a:ln>
                  <a:noFill/>
                </a:ln>
                <a:solidFill>
                  <a:prstClr val="black"/>
                </a:solidFill>
                <a:effectLst/>
                <a:uLnTx/>
                <a:uFillTx/>
                <a:latin typeface="Arial"/>
                <a:ea typeface="微软雅黑"/>
                <a:cs typeface="+mn-cs"/>
              </a:rPr>
              <a:t>Phạm vi kết nối vật lý hẹp (trong một tòa nhà, một trường học…)</a:t>
            </a:r>
            <a:endParaRPr kumimoji="0" lang="en-US" sz="2800" b="0" i="0" u="none" strike="noStrike" kern="1200" cap="none" spc="0" normalizeH="0" baseline="0" noProof="0" dirty="0">
              <a:ln>
                <a:noFill/>
              </a:ln>
              <a:solidFill>
                <a:prstClr val="black"/>
              </a:solidFill>
              <a:effectLst/>
              <a:uLnTx/>
              <a:uFillTx/>
              <a:latin typeface="Arial"/>
              <a:ea typeface="微软雅黑"/>
              <a:cs typeface="+mn-cs"/>
            </a:endParaRPr>
          </a:p>
          <a:p>
            <a:pPr marL="800100" marR="0" lvl="1" indent="-3429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Tốc</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a:t>
            </a: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truyền</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a:t>
            </a: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độ</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a:t>
            </a: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cao</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(&gt;=100Mbps) </a:t>
            </a:r>
          </a:p>
          <a:p>
            <a:pPr marL="800100" marR="0" lvl="1" indent="-3429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
              <a:tabLst/>
              <a:defRPr/>
            </a:pPr>
            <a:r>
              <a:rPr kumimoji="0" lang="vi-VN" sz="2800" b="0" i="0" u="none" strike="noStrike" kern="1200" cap="none" spc="0" normalizeH="0" baseline="0" noProof="0" dirty="0">
                <a:ln>
                  <a:noFill/>
                </a:ln>
                <a:solidFill>
                  <a:prstClr val="black"/>
                </a:solidFill>
                <a:effectLst/>
                <a:uLnTx/>
                <a:uFillTx/>
                <a:latin typeface="Arial"/>
                <a:ea typeface="微软雅黑"/>
                <a:cs typeface="+mn-cs"/>
              </a:rPr>
              <a:t>Chi phí thấp</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và </a:t>
            </a: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dễ</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a:t>
            </a:r>
            <a:r>
              <a:rPr kumimoji="0" lang="en-US" sz="2800" b="0" i="0" u="none" strike="noStrike" kern="1200" cap="none" spc="0" normalizeH="0" baseline="0" noProof="0" dirty="0" err="1">
                <a:ln>
                  <a:noFill/>
                </a:ln>
                <a:solidFill>
                  <a:prstClr val="black"/>
                </a:solidFill>
                <a:effectLst/>
                <a:uLnTx/>
                <a:uFillTx/>
                <a:latin typeface="Arial"/>
                <a:ea typeface="微软雅黑"/>
                <a:cs typeface="+mn-cs"/>
              </a:rPr>
              <a:t>dàng</a:t>
            </a:r>
            <a:r>
              <a:rPr kumimoji="0" lang="en-US" sz="2800" b="0" i="0" u="none" strike="noStrike" kern="1200" cap="none" spc="0" normalizeH="0" baseline="0" noProof="0" dirty="0">
                <a:ln>
                  <a:noFill/>
                </a:ln>
                <a:solidFill>
                  <a:prstClr val="black"/>
                </a:solidFill>
                <a:effectLst/>
                <a:uLnTx/>
                <a:uFillTx/>
                <a:latin typeface="Arial"/>
                <a:ea typeface="微软雅黑"/>
                <a:cs typeface="+mn-cs"/>
              </a:rPr>
              <a:t> thi công</a:t>
            </a:r>
          </a:p>
        </p:txBody>
      </p:sp>
      <p:pic>
        <p:nvPicPr>
          <p:cNvPr id="6" name="Picture 5" descr="Diagram&#10;&#10;Description automatically generated">
            <a:extLst>
              <a:ext uri="{FF2B5EF4-FFF2-40B4-BE49-F238E27FC236}">
                <a16:creationId xmlns:a16="http://schemas.microsoft.com/office/drawing/2014/main" id="{E922B758-F9FE-4C7A-AA49-83A576DA9C3E}"/>
              </a:ext>
            </a:extLst>
          </p:cNvPr>
          <p:cNvPicPr>
            <a:picLocks noChangeAspect="1"/>
          </p:cNvPicPr>
          <p:nvPr/>
        </p:nvPicPr>
        <p:blipFill>
          <a:blip r:embed="rId3"/>
          <a:stretch>
            <a:fillRect/>
          </a:stretch>
        </p:blipFill>
        <p:spPr>
          <a:xfrm>
            <a:off x="7327281" y="1917266"/>
            <a:ext cx="4776125" cy="2693923"/>
          </a:xfrm>
          <a:prstGeom prst="rect">
            <a:avLst/>
          </a:prstGeom>
        </p:spPr>
      </p:pic>
    </p:spTree>
    <p:extLst>
      <p:ext uri="{BB962C8B-B14F-4D97-AF65-F5344CB8AC3E}">
        <p14:creationId xmlns:p14="http://schemas.microsoft.com/office/powerpoint/2010/main" val="292780269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CÁC THÀNH PHẦN TRONG MẠNG LAN</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5" name="Rectangle 4"/>
          <p:cNvSpPr/>
          <p:nvPr/>
        </p:nvSpPr>
        <p:spPr>
          <a:xfrm>
            <a:off x="205740" y="1301571"/>
            <a:ext cx="5228409" cy="4774640"/>
          </a:xfrm>
          <a:prstGeom prst="rect">
            <a:avLst/>
          </a:prstGeom>
        </p:spPr>
        <p:txBody>
          <a:bodyPr wrap="square">
            <a:spAutoFit/>
          </a:bodyPr>
          <a:lstStyle/>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Máy</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tính</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con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tham</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gia</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kết</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nối</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vào</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mạng</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có</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card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mạng</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hoặc</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card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wifi</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Mỗi</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trường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truyền</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có</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dây</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hoặc</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không</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dây</a:t>
            </a:r>
            <a:endPar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endParaRP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Thiết</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bị</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kết</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nối</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mạng</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Hub, Switch, Router,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v.v</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Các</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thiết</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bị</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như</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máy</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in,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máy</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scan, fax,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v.v</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Máy</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chủ</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có</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thể</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không</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 </a:t>
            </a:r>
            <a:r>
              <a:rPr kumimoji="0" lang="en-US" sz="2600" b="0" i="0" u="none" strike="noStrike" kern="1200" cap="none" spc="0" normalizeH="0" baseline="0" noProof="0" dirty="0" err="1">
                <a:ln>
                  <a:noFill/>
                </a:ln>
                <a:solidFill>
                  <a:srgbClr val="333333"/>
                </a:solidFill>
                <a:effectLst/>
                <a:uLnTx/>
                <a:uFillTx/>
                <a:latin typeface="Roboto" panose="02000000000000000000" pitchFamily="2" charset="0"/>
                <a:ea typeface="微软雅黑"/>
                <a:cs typeface="+mn-cs"/>
              </a:rPr>
              <a:t>có</a:t>
            </a:r>
            <a:r>
              <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a:t>
            </a:r>
          </a:p>
        </p:txBody>
      </p:sp>
      <p:pic>
        <p:nvPicPr>
          <p:cNvPr id="2052" name="Picture 4" descr="Kết quả hình ảnh cho thiết lập mạng nội bộ công ty">
            <a:extLst>
              <a:ext uri="{FF2B5EF4-FFF2-40B4-BE49-F238E27FC236}">
                <a16:creationId xmlns:a16="http://schemas.microsoft.com/office/drawing/2014/main" id="{924FB7FD-8631-4A9D-926E-B423DEB4D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447" y="1453515"/>
            <a:ext cx="63531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047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DỊCH VỤ TRÊN MẠNG LAN</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5" name="Rectangle 4"/>
          <p:cNvSpPr/>
          <p:nvPr/>
        </p:nvSpPr>
        <p:spPr>
          <a:xfrm>
            <a:off x="205740" y="1301571"/>
            <a:ext cx="8778240" cy="3052374"/>
          </a:xfrm>
          <a:prstGeom prst="rect">
            <a:avLst/>
          </a:prstGeom>
        </p:spPr>
        <p:txBody>
          <a:bodyPr wrap="square">
            <a:spAutoFit/>
          </a:bodyPr>
          <a:lstStyle/>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vi-VN"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Tệp tin (File Service)</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vi-VN"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In ấn (Print Service)</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vi-VN"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Thư tín (Mail Service)</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vi-VN"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Ứng dụng (Application Service)</a:t>
            </a:r>
          </a:p>
          <a:p>
            <a:pPr marL="457200" marR="0" lvl="0" indent="-4572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v"/>
              <a:tabLst/>
              <a:defRPr/>
            </a:pPr>
            <a:r>
              <a:rPr kumimoji="0" lang="vi-VN"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rPr>
              <a:t>Cơ sở dữ liệu (Database Service)</a:t>
            </a:r>
            <a:endParaRPr kumimoji="0" lang="en-US" sz="2600" b="0" i="0" u="none" strike="noStrike" kern="1200" cap="none" spc="0" normalizeH="0" baseline="0" noProof="0" dirty="0">
              <a:ln>
                <a:noFill/>
              </a:ln>
              <a:solidFill>
                <a:srgbClr val="333333"/>
              </a:solidFill>
              <a:effectLst/>
              <a:uLnTx/>
              <a:uFillTx/>
              <a:latin typeface="Roboto" panose="02000000000000000000" pitchFamily="2" charset="0"/>
              <a:ea typeface="微软雅黑"/>
              <a:cs typeface="+mn-cs"/>
            </a:endParaRPr>
          </a:p>
          <a:p>
            <a:pPr marL="800100" marR="0" lvl="1" indent="-342900" algn="l" defTabSz="914400" rtl="0" eaLnBrk="1" fontAlgn="base" latinLnBrk="0" hangingPunct="1">
              <a:lnSpc>
                <a:spcPct val="110000"/>
              </a:lnSpc>
              <a:spcBef>
                <a:spcPts val="600"/>
              </a:spcBef>
              <a:spcAft>
                <a:spcPts val="0"/>
              </a:spcAft>
              <a:buClr>
                <a:srgbClr val="C00000"/>
              </a:buClr>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141314517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4. Thiết bị truyền dẫn</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681822" y="1299445"/>
            <a:ext cx="10607304" cy="4561249"/>
          </a:xfrm>
          <a:prstGeom prst="rect">
            <a:avLst/>
          </a:prstGeom>
          <a:noFill/>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defRPr/>
            </a:pPr>
            <a:r>
              <a:rPr lang="vi-VN" sz="2600" dirty="0">
                <a:solidFill>
                  <a:srgbClr val="333333"/>
                </a:solidFill>
                <a:latin typeface="Roboto" panose="02000000000000000000" pitchFamily="2" charset="0"/>
                <a:ea typeface="微软雅黑"/>
              </a:rPr>
              <a:t>Môi trường truyền dẫn</a:t>
            </a:r>
            <a:endParaRPr lang="en-US" sz="2600" dirty="0">
              <a:solidFill>
                <a:srgbClr val="333333"/>
              </a:solidFill>
              <a:latin typeface="Roboto" panose="02000000000000000000" pitchFamily="2" charset="0"/>
              <a:ea typeface="微软雅黑"/>
            </a:endParaRPr>
          </a:p>
          <a:p>
            <a:pPr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Hai loại chính: hữu tuyến (tín hiệu điện từ) và</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vô tuyến (tín hiệu sóng điện từ)</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t>
            </a:r>
          </a:p>
          <a:p>
            <a:pPr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Đặc tính, giá</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thành dựa vào tính năng vật lý</a:t>
            </a:r>
          </a:p>
          <a:p>
            <a:pPr marR="0" lvl="1" indent="-457200" fontAlgn="base">
              <a:lnSpc>
                <a:spcPct val="110000"/>
              </a:lnSpc>
              <a:spcBef>
                <a:spcPts val="600"/>
              </a:spcBef>
              <a:spcAft>
                <a:spcPts val="0"/>
              </a:spcAft>
              <a:buClr>
                <a:srgbClr val="C00000"/>
              </a:buClr>
              <a:buSzTx/>
              <a:buFont typeface="Wingdings" panose="05000000000000000000" pitchFamily="2" charset="2"/>
              <a:buChar char="v"/>
              <a:tabLst/>
              <a:defRPr/>
            </a:pPr>
            <a:r>
              <a:rPr lang="vi-VN" sz="2600">
                <a:solidFill>
                  <a:srgbClr val="333333"/>
                </a:solidFill>
                <a:latin typeface="Roboto" panose="02000000000000000000" pitchFamily="2" charset="0"/>
                <a:ea typeface="微软雅黑"/>
              </a:rPr>
              <a:t>Các loại vật liệu truyền dẫn</a:t>
            </a:r>
            <a:endParaRPr lang="en-US" sz="2600" dirty="0">
              <a:solidFill>
                <a:srgbClr val="333333"/>
              </a:solidFill>
              <a:latin typeface="Roboto" panose="02000000000000000000" pitchFamily="2" charset="0"/>
              <a:ea typeface="微软雅黑"/>
            </a:endParaRPr>
          </a:p>
          <a:p>
            <a:pPr lvl="2" indent="-457200">
              <a:spcBef>
                <a:spcPts val="600"/>
              </a:spcBef>
              <a:buClr>
                <a:srgbClr val="C00000"/>
              </a:buClr>
              <a:buFont typeface="Wingdings" panose="05000000000000000000" pitchFamily="2" charset="2"/>
              <a:buChar char="§"/>
              <a:defRPr/>
            </a:pPr>
            <a:r>
              <a:rPr lang="vi-VN" sz="2800">
                <a:solidFill>
                  <a:prstClr val="black"/>
                </a:solidFill>
                <a:latin typeface="Times New Roman" panose="02020603050405020304" pitchFamily="18" charset="0"/>
                <a:ea typeface="微软雅黑"/>
                <a:cs typeface="Times New Roman" panose="02020603050405020304" pitchFamily="18" charset="0"/>
              </a:rPr>
              <a:t>Xoắn đôi</a:t>
            </a:r>
            <a:r>
              <a:rPr lang="en-US" sz="2800">
                <a:solidFill>
                  <a:prstClr val="black"/>
                </a:solidFill>
                <a:latin typeface="Times New Roman" panose="02020603050405020304" pitchFamily="18" charset="0"/>
                <a:ea typeface="微软雅黑"/>
                <a:cs typeface="Times New Roman" panose="02020603050405020304" pitchFamily="18" charset="0"/>
              </a:rPr>
              <a:t> </a:t>
            </a:r>
            <a:endParaRPr lang="en-US" sz="2800" dirty="0">
              <a:solidFill>
                <a:prstClr val="black"/>
              </a:solidFill>
              <a:latin typeface="Times New Roman" panose="02020603050405020304" pitchFamily="18" charset="0"/>
              <a:ea typeface="微软雅黑"/>
              <a:cs typeface="Times New Roman" panose="02020603050405020304" pitchFamily="18" charset="0"/>
            </a:endParaRPr>
          </a:p>
          <a:p>
            <a:pPr lvl="2" indent="-457200">
              <a:spcBef>
                <a:spcPts val="600"/>
              </a:spcBef>
              <a:buClr>
                <a:srgbClr val="C00000"/>
              </a:buClr>
              <a:buFont typeface="Wingdings" panose="05000000000000000000" pitchFamily="2" charset="2"/>
              <a:buChar char="§"/>
              <a:defRPr/>
            </a:pPr>
            <a:r>
              <a:rPr lang="vi-VN" sz="2800" dirty="0">
                <a:solidFill>
                  <a:prstClr val="black"/>
                </a:solidFill>
                <a:latin typeface="Times New Roman" panose="02020603050405020304" pitchFamily="18" charset="0"/>
                <a:ea typeface="微软雅黑"/>
                <a:cs typeface="Times New Roman" panose="02020603050405020304" pitchFamily="18" charset="0"/>
              </a:rPr>
              <a:t>Đồng trục</a:t>
            </a:r>
            <a:r>
              <a:rPr lang="en-US" sz="2800" dirty="0">
                <a:solidFill>
                  <a:prstClr val="black"/>
                </a:solidFill>
                <a:latin typeface="Times New Roman" panose="02020603050405020304" pitchFamily="18" charset="0"/>
                <a:ea typeface="微软雅黑"/>
                <a:cs typeface="Times New Roman" panose="02020603050405020304" pitchFamily="18" charset="0"/>
              </a:rPr>
              <a:t> </a:t>
            </a:r>
          </a:p>
          <a:p>
            <a:pPr lvl="2" indent="-457200">
              <a:spcBef>
                <a:spcPts val="600"/>
              </a:spcBef>
              <a:buClr>
                <a:srgbClr val="C00000"/>
              </a:buClr>
              <a:buFont typeface="Wingdings" panose="05000000000000000000" pitchFamily="2" charset="2"/>
              <a:buChar char="§"/>
              <a:defRPr/>
            </a:pPr>
            <a:r>
              <a:rPr lang="vi-VN" sz="2800" dirty="0">
                <a:solidFill>
                  <a:prstClr val="black"/>
                </a:solidFill>
                <a:latin typeface="Times New Roman" panose="02020603050405020304" pitchFamily="18" charset="0"/>
                <a:ea typeface="微软雅黑"/>
                <a:cs typeface="Times New Roman" panose="02020603050405020304" pitchFamily="18" charset="0"/>
              </a:rPr>
              <a:t>Cáp quang</a:t>
            </a:r>
            <a:endParaRPr lang="en-US" sz="2800" dirty="0">
              <a:solidFill>
                <a:prstClr val="black"/>
              </a:solidFill>
              <a:latin typeface="Times New Roman" panose="02020603050405020304" pitchFamily="18" charset="0"/>
              <a:ea typeface="微软雅黑"/>
              <a:cs typeface="Times New Roman" panose="02020603050405020304" pitchFamily="18" charset="0"/>
            </a:endParaRPr>
          </a:p>
          <a:p>
            <a:pPr lvl="2" indent="-457200">
              <a:spcBef>
                <a:spcPts val="600"/>
              </a:spcBef>
              <a:buClr>
                <a:srgbClr val="C00000"/>
              </a:buClr>
              <a:buFont typeface="Wingdings" panose="05000000000000000000" pitchFamily="2" charset="2"/>
              <a:buChar char="§"/>
              <a:defRPr/>
            </a:pPr>
            <a:r>
              <a:rPr lang="vi-VN" sz="2800" dirty="0">
                <a:solidFill>
                  <a:prstClr val="black"/>
                </a:solidFill>
                <a:latin typeface="Times New Roman" panose="02020603050405020304" pitchFamily="18" charset="0"/>
                <a:ea typeface="微软雅黑"/>
                <a:cs typeface="Times New Roman" panose="02020603050405020304" pitchFamily="18" charset="0"/>
              </a:rPr>
              <a:t>Không dây</a:t>
            </a:r>
            <a:r>
              <a:rPr lang="en-US" sz="2800" dirty="0">
                <a:solidFill>
                  <a:prstClr val="black"/>
                </a:solidFill>
                <a:latin typeface="Times New Roman" panose="02020603050405020304" pitchFamily="18" charset="0"/>
                <a:ea typeface="微软雅黑"/>
                <a:cs typeface="Times New Roman" panose="02020603050405020304" pitchFamily="18" charset="0"/>
              </a:rPr>
              <a:t> </a:t>
            </a:r>
          </a:p>
        </p:txBody>
      </p:sp>
    </p:spTree>
    <p:extLst>
      <p:ext uri="{BB962C8B-B14F-4D97-AF65-F5344CB8AC3E}">
        <p14:creationId xmlns:p14="http://schemas.microsoft.com/office/powerpoint/2010/main" val="129089844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790075" y="1141612"/>
            <a:ext cx="10697377" cy="5262979"/>
          </a:xfrm>
          <a:prstGeom prst="rect">
            <a:avLst/>
          </a:prstGeom>
          <a:noFill/>
        </p:spPr>
        <p:txBody>
          <a:bodyPr wrap="square">
            <a:spAutoFit/>
          </a:bodyPr>
          <a:lstStyle/>
          <a:p>
            <a:pPr marR="0" lvl="1" indent="-457200" fontAlgn="base">
              <a:lnSpc>
                <a:spcPct val="110000"/>
              </a:lnSpc>
              <a:spcBef>
                <a:spcPts val="600"/>
              </a:spcBef>
              <a:spcAft>
                <a:spcPts val="0"/>
              </a:spcAft>
              <a:buClr>
                <a:srgbClr val="C00000"/>
              </a:buClr>
              <a:buSzTx/>
              <a:buFont typeface="Wingdings" panose="05000000000000000000" pitchFamily="2" charset="2"/>
              <a:buChar char="v"/>
              <a:tabLst/>
              <a:defRPr/>
            </a:pPr>
            <a:r>
              <a:rPr lang="vi-VN" sz="2600" dirty="0">
                <a:solidFill>
                  <a:srgbClr val="333333"/>
                </a:solidFill>
                <a:latin typeface="Roboto" panose="02000000000000000000" pitchFamily="2" charset="0"/>
                <a:ea typeface="微软雅黑"/>
              </a:rPr>
              <a:t>Cáp xoắn đôi</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Có</a:t>
            </a: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lớp bảo vệ</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(STP -Shielded Twisted Pair)</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Chống nhiễu tố</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Giá</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thành cao</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Ít được sử</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dụng trong môi trường mạng phổ</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thông</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Không có</a:t>
            </a: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lớp bảo vệ</a:t>
            </a: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(UTP -Unshielded Twisted Pair)</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Sử</a:t>
            </a: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dụng phổ</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biến</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Giá</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thành phù</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hợp</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Khả năng chống nhiễu là</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chấp nhận được</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Khoảng cách kết nối tốt &lt;= 100m</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 công dễ</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4608796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1871870" y="4519351"/>
            <a:ext cx="9900356" cy="892552"/>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Cáp xoắn đôi</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3" name="Picture 2" descr="Diagram&#10;&#10;Description automatically generated with medium confidence">
            <a:extLst>
              <a:ext uri="{FF2B5EF4-FFF2-40B4-BE49-F238E27FC236}">
                <a16:creationId xmlns:a16="http://schemas.microsoft.com/office/drawing/2014/main" id="{3E287760-561B-49DC-A8B7-DBD8F7D1BB22}"/>
              </a:ext>
            </a:extLst>
          </p:cNvPr>
          <p:cNvPicPr>
            <a:picLocks noChangeAspect="1"/>
          </p:cNvPicPr>
          <p:nvPr/>
        </p:nvPicPr>
        <p:blipFill>
          <a:blip r:embed="rId2"/>
          <a:stretch>
            <a:fillRect/>
          </a:stretch>
        </p:blipFill>
        <p:spPr>
          <a:xfrm>
            <a:off x="1871870" y="1467579"/>
            <a:ext cx="8448259" cy="2902403"/>
          </a:xfrm>
          <a:prstGeom prst="rect">
            <a:avLst/>
          </a:prstGeom>
        </p:spPr>
      </p:pic>
    </p:spTree>
    <p:extLst>
      <p:ext uri="{BB962C8B-B14F-4D97-AF65-F5344CB8AC3E}">
        <p14:creationId xmlns:p14="http://schemas.microsoft.com/office/powerpoint/2010/main" val="314058117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1145822" y="1145067"/>
            <a:ext cx="9900356" cy="4785926"/>
          </a:xfrm>
          <a:prstGeom prst="rect">
            <a:avLst/>
          </a:prstGeom>
          <a:noFill/>
        </p:spPr>
        <p:txBody>
          <a:bodyPr wrap="square">
            <a:spAutoFit/>
          </a:bodyPr>
          <a:lstStyle/>
          <a:p>
            <a:pPr lvl="1" indent="-457200" fontAlgn="base">
              <a:lnSpc>
                <a:spcPct val="110000"/>
              </a:lnSpc>
              <a:spcBef>
                <a:spcPts val="600"/>
              </a:spcBef>
              <a:buClr>
                <a:srgbClr val="C00000"/>
              </a:buClr>
              <a:buFont typeface="Wingdings" panose="05000000000000000000" pitchFamily="2" charset="2"/>
              <a:buChar char="v"/>
              <a:defRPr/>
            </a:pPr>
            <a:r>
              <a:rPr lang="vi-VN" sz="2600" dirty="0">
                <a:solidFill>
                  <a:srgbClr val="333333"/>
                </a:solidFill>
                <a:latin typeface="Roboto" panose="02000000000000000000" pitchFamily="2" charset="0"/>
                <a:ea typeface="微软雅黑"/>
              </a:rPr>
              <a:t>Cáp đồng trục</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Được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sử</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dụng rộng rãi trong các mạng công cộng</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Truyền được khoảng cách xa</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Phù</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hợp cả</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2 loại tín hiệu: tương tự</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và</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số</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ThinNet (cáp mảnh)</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 công dễ</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Khoảng cách sử</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dụng tốt là</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185m</a:t>
            </a:r>
          </a:p>
          <a:p>
            <a:pPr marL="1371600"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ThinkNet (cáp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dầy</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Cứng và</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khó</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 công</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1828800" marR="0" lvl="3" indent="-4572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Chiều dài khoảng cách đảm bảo tín hiệu là</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500m</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9676247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73969" y="382339"/>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5" name="文本框 4"/>
          <p:cNvSpPr txBox="1"/>
          <p:nvPr/>
        </p:nvSpPr>
        <p:spPr>
          <a:xfrm>
            <a:off x="3779398" y="2009177"/>
            <a:ext cx="6396512" cy="584775"/>
          </a:xfrm>
          <a:prstGeom prst="rect">
            <a:avLst/>
          </a:prstGeom>
          <a:noFill/>
        </p:spPr>
        <p:txBody>
          <a:bodyPr wrap="square" rtlCol="0">
            <a:spAutoFit/>
            <a:scene3d>
              <a:camera prst="orthographicFront"/>
              <a:lightRig rig="threePt" dir="t"/>
            </a:scene3d>
            <a:sp3d contourW="12700"/>
          </a:bodyPr>
          <a:lstStyle/>
          <a:p>
            <a:pPr algn="just"/>
            <a:r>
              <a:rPr lang="en-US" altLang="zh-CN" sz="3200" b="1" dirty="0">
                <a:solidFill>
                  <a:schemeClr val="accent2"/>
                </a:solidFill>
                <a:latin typeface="Cambria" panose="02040503050406030204" pitchFamily="18" charset="0"/>
              </a:rPr>
              <a:t>Tổng </a:t>
            </a:r>
            <a:r>
              <a:rPr lang="en-US" altLang="zh-CN" sz="3200" b="1" dirty="0" err="1">
                <a:solidFill>
                  <a:schemeClr val="accent2"/>
                </a:solidFill>
                <a:latin typeface="Cambria" panose="02040503050406030204" pitchFamily="18" charset="0"/>
              </a:rPr>
              <a:t>quan</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về</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Mạng</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máy</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tính</a:t>
            </a:r>
            <a:endParaRPr lang="en-US" altLang="zh-CN" sz="3200" b="1" dirty="0">
              <a:solidFill>
                <a:schemeClr val="accent2"/>
              </a:solidFill>
              <a:latin typeface="Cambria" panose="02040503050406030204" pitchFamily="18" charset="0"/>
            </a:endParaRPr>
          </a:p>
        </p:txBody>
      </p:sp>
      <p:sp>
        <p:nvSpPr>
          <p:cNvPr id="14" name="文本框 13"/>
          <p:cNvSpPr txBox="1"/>
          <p:nvPr/>
        </p:nvSpPr>
        <p:spPr>
          <a:xfrm>
            <a:off x="3754724" y="3125270"/>
            <a:ext cx="4422173"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accent2"/>
                </a:solidFill>
                <a:latin typeface="Cambria" panose="02040503050406030204" pitchFamily="18" charset="0"/>
              </a:rPr>
              <a:t>Tổng </a:t>
            </a:r>
            <a:r>
              <a:rPr lang="en-US" altLang="zh-CN" sz="3200" b="1" dirty="0" err="1">
                <a:solidFill>
                  <a:schemeClr val="accent2"/>
                </a:solidFill>
                <a:latin typeface="Cambria" panose="02040503050406030204" pitchFamily="18" charset="0"/>
              </a:rPr>
              <a:t>quan</a:t>
            </a:r>
            <a:r>
              <a:rPr lang="en-US" altLang="zh-CN" sz="3200" b="1" dirty="0">
                <a:solidFill>
                  <a:schemeClr val="accent2"/>
                </a:solidFill>
                <a:latin typeface="Cambria" panose="02040503050406030204" pitchFamily="18" charset="0"/>
              </a:rPr>
              <a:t> </a:t>
            </a:r>
            <a:r>
              <a:rPr lang="en-US" altLang="zh-CN" sz="3200" b="1" dirty="0" err="1">
                <a:solidFill>
                  <a:schemeClr val="accent2"/>
                </a:solidFill>
                <a:latin typeface="Cambria" panose="02040503050406030204" pitchFamily="18" charset="0"/>
              </a:rPr>
              <a:t>về</a:t>
            </a:r>
            <a:r>
              <a:rPr lang="en-US" altLang="zh-CN" sz="3200" b="1" dirty="0">
                <a:solidFill>
                  <a:schemeClr val="accent2"/>
                </a:solidFill>
                <a:latin typeface="Cambria" panose="02040503050406030204" pitchFamily="18" charset="0"/>
              </a:rPr>
              <a:t> Internet</a:t>
            </a:r>
            <a:endParaRPr lang="zh-CN" altLang="en-US" sz="3200" b="1" dirty="0">
              <a:solidFill>
                <a:schemeClr val="accent2"/>
              </a:solidFill>
              <a:latin typeface="Cambria" panose="02040503050406030204" pitchFamily="18" charset="0"/>
            </a:endParaRPr>
          </a:p>
        </p:txBody>
      </p:sp>
      <p:sp>
        <p:nvSpPr>
          <p:cNvPr id="16" name="文本框 15"/>
          <p:cNvSpPr txBox="1"/>
          <p:nvPr/>
        </p:nvSpPr>
        <p:spPr>
          <a:xfrm>
            <a:off x="2914429" y="1943219"/>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01.</a:t>
            </a:r>
          </a:p>
        </p:txBody>
      </p:sp>
      <p:sp>
        <p:nvSpPr>
          <p:cNvPr id="19" name="文本框 18"/>
          <p:cNvSpPr txBox="1"/>
          <p:nvPr/>
        </p:nvSpPr>
        <p:spPr>
          <a:xfrm>
            <a:off x="2914429" y="3040967"/>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02.</a:t>
            </a:r>
          </a:p>
        </p:txBody>
      </p:sp>
      <p:sp>
        <p:nvSpPr>
          <p:cNvPr id="9" name="文本框 18">
            <a:extLst>
              <a:ext uri="{FF2B5EF4-FFF2-40B4-BE49-F238E27FC236}">
                <a16:creationId xmlns:a16="http://schemas.microsoft.com/office/drawing/2014/main" id="{21727FEB-EA24-4F69-AF17-57C7C0860D7C}"/>
              </a:ext>
            </a:extLst>
          </p:cNvPr>
          <p:cNvSpPr txBox="1"/>
          <p:nvPr/>
        </p:nvSpPr>
        <p:spPr>
          <a:xfrm>
            <a:off x="2867943" y="4206896"/>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03.</a:t>
            </a:r>
          </a:p>
        </p:txBody>
      </p:sp>
      <p:sp>
        <p:nvSpPr>
          <p:cNvPr id="10" name="文本框 13">
            <a:extLst>
              <a:ext uri="{FF2B5EF4-FFF2-40B4-BE49-F238E27FC236}">
                <a16:creationId xmlns:a16="http://schemas.microsoft.com/office/drawing/2014/main" id="{96BDDE87-C868-4F12-9CA3-EF5A9B2D1F86}"/>
              </a:ext>
            </a:extLst>
          </p:cNvPr>
          <p:cNvSpPr txBox="1"/>
          <p:nvPr/>
        </p:nvSpPr>
        <p:spPr>
          <a:xfrm>
            <a:off x="3758128" y="4225283"/>
            <a:ext cx="6198748" cy="584775"/>
          </a:xfrm>
          <a:prstGeom prst="rect">
            <a:avLst/>
          </a:prstGeom>
          <a:noFill/>
        </p:spPr>
        <p:txBody>
          <a:bodyPr wrap="none" rtlCol="0">
            <a:spAutoFit/>
            <a:scene3d>
              <a:camera prst="orthographicFront"/>
              <a:lightRig rig="threePt" dir="t"/>
            </a:scene3d>
            <a:sp3d contourW="12700"/>
          </a:bodyPr>
          <a:lstStyle/>
          <a:p>
            <a:r>
              <a:rPr lang="en-US" altLang="zh-CN" sz="3200" b="1" dirty="0" err="1">
                <a:solidFill>
                  <a:schemeClr val="accent2"/>
                </a:solidFill>
                <a:latin typeface="Cambria" panose="02040503050406030204" pitchFamily="18" charset="0"/>
              </a:rPr>
              <a:t>Mạng</a:t>
            </a:r>
            <a:r>
              <a:rPr lang="en-US" altLang="zh-CN" sz="3200" b="1" dirty="0">
                <a:solidFill>
                  <a:schemeClr val="accent2"/>
                </a:solidFill>
                <a:latin typeface="Cambria" panose="02040503050406030204" pitchFamily="18" charset="0"/>
              </a:rPr>
              <a:t> LAN (Local Area Network)</a:t>
            </a:r>
            <a:endParaRPr lang="zh-CN" altLang="en-US" sz="3200" b="1" dirty="0">
              <a:solidFill>
                <a:schemeClr val="accent2"/>
              </a:solidFill>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1571524" y="4710279"/>
            <a:ext cx="9900356" cy="892552"/>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0"/>
              </a:spcBef>
              <a:spcAft>
                <a:spcPts val="0"/>
              </a:spcAft>
              <a:buClrTx/>
              <a:buSzTx/>
              <a:buFontTx/>
              <a:buChar char="-"/>
              <a:tabLst/>
              <a:defRPr/>
            </a:pPr>
            <a:endPar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Cáp đồng trục</a:t>
            </a:r>
          </a:p>
        </p:txBody>
      </p:sp>
      <p:pic>
        <p:nvPicPr>
          <p:cNvPr id="3" name="Picture 2" descr="Text, whiteboard&#10;&#10;Description automatically generated">
            <a:extLst>
              <a:ext uri="{FF2B5EF4-FFF2-40B4-BE49-F238E27FC236}">
                <a16:creationId xmlns:a16="http://schemas.microsoft.com/office/drawing/2014/main" id="{5DE1FC4C-247C-4761-B87E-4F0030159A04}"/>
              </a:ext>
            </a:extLst>
          </p:cNvPr>
          <p:cNvPicPr>
            <a:picLocks noChangeAspect="1"/>
          </p:cNvPicPr>
          <p:nvPr/>
        </p:nvPicPr>
        <p:blipFill>
          <a:blip r:embed="rId2"/>
          <a:stretch>
            <a:fillRect/>
          </a:stretch>
        </p:blipFill>
        <p:spPr>
          <a:xfrm>
            <a:off x="1824038" y="1457325"/>
            <a:ext cx="8308790" cy="3395414"/>
          </a:xfrm>
          <a:prstGeom prst="rect">
            <a:avLst/>
          </a:prstGeom>
        </p:spPr>
      </p:pic>
    </p:spTree>
    <p:extLst>
      <p:ext uri="{BB962C8B-B14F-4D97-AF65-F5344CB8AC3E}">
        <p14:creationId xmlns:p14="http://schemas.microsoft.com/office/powerpoint/2010/main" val="757830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980081" y="1228194"/>
            <a:ext cx="9900356" cy="3871829"/>
          </a:xfrm>
          <a:prstGeom prst="rect">
            <a:avLst/>
          </a:prstGeom>
          <a:noFill/>
        </p:spPr>
        <p:txBody>
          <a:bodyPr wrap="square">
            <a:spAutoFit/>
          </a:bodyPr>
          <a:lstStyle/>
          <a:p>
            <a:pPr marR="0" lvl="1" indent="-457200" fontAlgn="base">
              <a:lnSpc>
                <a:spcPct val="110000"/>
              </a:lnSpc>
              <a:spcBef>
                <a:spcPts val="600"/>
              </a:spcBef>
              <a:spcAft>
                <a:spcPts val="0"/>
              </a:spcAft>
              <a:buClr>
                <a:srgbClr val="C00000"/>
              </a:buClr>
              <a:buSzTx/>
              <a:buFont typeface="Wingdings" panose="05000000000000000000" pitchFamily="2" charset="2"/>
              <a:buChar char="v"/>
              <a:tabLst/>
              <a:defRPr/>
            </a:pPr>
            <a:r>
              <a:rPr lang="vi-VN" sz="2600" dirty="0">
                <a:solidFill>
                  <a:srgbClr val="333333"/>
                </a:solidFill>
                <a:latin typeface="Roboto" panose="02000000000000000000" pitchFamily="2" charset="0"/>
                <a:ea typeface="微软雅黑"/>
              </a:rPr>
              <a:t>Cáp quang</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Sử</a:t>
            </a:r>
            <a:r>
              <a:rPr kumimoji="0" lang="en-US" sz="26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dụng tín hiệu ánh sáng để</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truyền dữ</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liệu</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Khả năng truyền tải băng thông lớn</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Ít tiêu hao tín hiệu trên đường truyền</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Tránh được nhiễm từ</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Trọng lượng nhẹ, chịu được nhiệt độ môi trường trong dải rộng</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Thi công phức tạp</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defRPr/>
            </a:pP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Giá</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thành chi phí</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vi-VN"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cao</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8720322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6920213" y="4937404"/>
            <a:ext cx="4522850" cy="523220"/>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Cáp </a:t>
            </a:r>
            <a:r>
              <a:rPr kumimoji="0" lang="en-US" sz="28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quang</a:t>
            </a:r>
            <a:endParaRPr kumimoji="0" lang="vi-V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6" name="Picture 5">
            <a:extLst>
              <a:ext uri="{FF2B5EF4-FFF2-40B4-BE49-F238E27FC236}">
                <a16:creationId xmlns:a16="http://schemas.microsoft.com/office/drawing/2014/main" id="{3C02697E-8585-4AF0-AECA-A387050159BD}"/>
              </a:ext>
            </a:extLst>
          </p:cNvPr>
          <p:cNvPicPr>
            <a:picLocks noChangeAspect="1"/>
          </p:cNvPicPr>
          <p:nvPr/>
        </p:nvPicPr>
        <p:blipFill>
          <a:blip r:embed="rId2"/>
          <a:stretch>
            <a:fillRect/>
          </a:stretch>
        </p:blipFill>
        <p:spPr>
          <a:xfrm>
            <a:off x="0" y="3047148"/>
            <a:ext cx="5791200" cy="325755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5222C998-FF11-49AA-9BE5-BE1A5E2DFB77}"/>
              </a:ext>
            </a:extLst>
          </p:cNvPr>
          <p:cNvPicPr>
            <a:picLocks noChangeAspect="1"/>
          </p:cNvPicPr>
          <p:nvPr/>
        </p:nvPicPr>
        <p:blipFill>
          <a:blip r:embed="rId3"/>
          <a:stretch>
            <a:fillRect/>
          </a:stretch>
        </p:blipFill>
        <p:spPr>
          <a:xfrm>
            <a:off x="3888663" y="1081419"/>
            <a:ext cx="8146397" cy="3059507"/>
          </a:xfrm>
          <a:prstGeom prst="rect">
            <a:avLst/>
          </a:prstGeom>
        </p:spPr>
      </p:pic>
    </p:spTree>
    <p:extLst>
      <p:ext uri="{BB962C8B-B14F-4D97-AF65-F5344CB8AC3E}">
        <p14:creationId xmlns:p14="http://schemas.microsoft.com/office/powerpoint/2010/main" val="339806985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Các loại thiết bị truyền dẫn (tt)</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444137" y="871934"/>
            <a:ext cx="10935063" cy="4979825"/>
          </a:xfrm>
          <a:prstGeom prst="rect">
            <a:avLst/>
          </a:prstGeom>
          <a:noFill/>
        </p:spPr>
        <p:txBody>
          <a:bodyPr wrap="square">
            <a:spAutoFit/>
          </a:bodyPr>
          <a:lstStyle/>
          <a:p>
            <a:pPr lvl="1" indent="-457200" fontAlgn="base">
              <a:lnSpc>
                <a:spcPct val="110000"/>
              </a:lnSpc>
              <a:spcBef>
                <a:spcPts val="600"/>
              </a:spcBef>
              <a:buClr>
                <a:srgbClr val="C00000"/>
              </a:buClr>
              <a:buFont typeface="Wingdings" panose="05000000000000000000" pitchFamily="2" charset="2"/>
              <a:buChar char="v"/>
              <a:defRPr/>
            </a:pPr>
            <a:r>
              <a:rPr lang="en-US" sz="2600" dirty="0" err="1">
                <a:solidFill>
                  <a:srgbClr val="333333"/>
                </a:solidFill>
                <a:latin typeface="Roboto" panose="02000000000000000000" pitchFamily="2" charset="0"/>
                <a:ea typeface="微软雅黑"/>
              </a:rPr>
              <a:t>Thiết</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bị</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mạng</a:t>
            </a:r>
            <a:r>
              <a:rPr lang="en-US" sz="2600" dirty="0">
                <a:solidFill>
                  <a:srgbClr val="333333"/>
                </a:solidFill>
                <a:latin typeface="Roboto" panose="02000000000000000000" pitchFamily="2" charset="0"/>
                <a:ea typeface="微软雅黑"/>
              </a:rPr>
              <a:t> </a:t>
            </a:r>
            <a:r>
              <a:rPr lang="en-US" sz="2600" err="1">
                <a:solidFill>
                  <a:srgbClr val="333333"/>
                </a:solidFill>
                <a:latin typeface="Roboto" panose="02000000000000000000" pitchFamily="2" charset="0"/>
                <a:ea typeface="微软雅黑"/>
              </a:rPr>
              <a:t>không</a:t>
            </a:r>
            <a:r>
              <a:rPr lang="en-US" sz="2600">
                <a:solidFill>
                  <a:srgbClr val="333333"/>
                </a:solidFill>
                <a:latin typeface="Roboto" panose="02000000000000000000" pitchFamily="2" charset="0"/>
                <a:ea typeface="微软雅黑"/>
              </a:rPr>
              <a:t> dây</a:t>
            </a:r>
            <a:endParaRPr lang="vi-VN" sz="2600" dirty="0">
              <a:solidFill>
                <a:srgbClr val="333333"/>
              </a:solidFill>
              <a:latin typeface="Roboto" panose="02000000000000000000" pitchFamily="2" charset="0"/>
              <a:ea typeface="微软雅黑"/>
            </a:endParaRPr>
          </a:p>
          <a:p>
            <a:pPr marL="976313" marR="0" lvl="2" indent="-457200" algn="l" defTabSz="914400" rtl="0" eaLnBrk="1" fontAlgn="auto" latinLnBrk="0" hangingPunct="1">
              <a:spcBef>
                <a:spcPts val="600"/>
              </a:spcBef>
              <a:spcAft>
                <a:spcPts val="0"/>
              </a:spcAft>
              <a:buClr>
                <a:srgbClr val="C00000"/>
              </a:buClr>
              <a:buSzTx/>
              <a:buFont typeface="Wingdings" panose="05000000000000000000" pitchFamily="2" charset="2"/>
              <a:buChar char="§"/>
              <a:tabLst/>
              <a:defRPr/>
            </a:pPr>
            <a:r>
              <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t>Mạng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không dây (Wireless Lan) là mạng sử dụng công nghệ cho phép hai hay nhiều thiết bị kết nối với nhau bằng cách sử dụng một giao thức chuẩn mà không cần những kết nối bằng dây mạng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Access Point: Access Point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là</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thiết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bị</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cầu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nối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giữa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hệ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thống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mạng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dây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và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không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dây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Wireless Repeater: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Có</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nhiệm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vụ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bắt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sóng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tín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hiệu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và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khuếch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đại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trở</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lại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để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mở</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rộng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tầm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phủ</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song.</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Ad-hoc: Những máy tính sau khi kết nối không dây với nhau không nhất thiết phải được nối ra Internet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t>
            </a:r>
          </a:p>
          <a:p>
            <a:pPr marL="976313" marR="0" lvl="2" indent="-45720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Char char="§"/>
              <a:tabLst/>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Wireless Client: Chúng là nhữngthiết bị đầu cuối được quản lý bởi Access Point để tạo thành một mạng không dây. </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5" name="TextBox 4">
            <a:extLst>
              <a:ext uri="{FF2B5EF4-FFF2-40B4-BE49-F238E27FC236}">
                <a16:creationId xmlns:a16="http://schemas.microsoft.com/office/drawing/2014/main" id="{A37EF410-3F8A-401F-B363-8646C2EDCBF0}"/>
              </a:ext>
            </a:extLst>
          </p:cNvPr>
          <p:cNvSpPr txBox="1"/>
          <p:nvPr/>
        </p:nvSpPr>
        <p:spPr>
          <a:xfrm>
            <a:off x="444137" y="5986066"/>
            <a:ext cx="11470160" cy="369332"/>
          </a:xfrm>
          <a:prstGeom prst="rect">
            <a:avLst/>
          </a:prstGeom>
          <a:noFill/>
        </p:spPr>
        <p:txBody>
          <a:bodyPr wrap="square">
            <a:spAutoFit/>
          </a:bodyPr>
          <a:lstStyle/>
          <a:p>
            <a:r>
              <a:rPr lang="en-US"/>
              <a:t>Video: Animation of Wireless LAN Networking | How packets are exchange: </a:t>
            </a:r>
            <a:r>
              <a:rPr lang="en-US">
                <a:hlinkClick r:id="rId3"/>
              </a:rPr>
              <a:t>https://youtu.be/UlyrZ2Gx474</a:t>
            </a:r>
            <a:endParaRPr lang="en-US" dirty="0"/>
          </a:p>
        </p:txBody>
      </p:sp>
    </p:spTree>
    <p:extLst>
      <p:ext uri="{BB962C8B-B14F-4D97-AF65-F5344CB8AC3E}">
        <p14:creationId xmlns:p14="http://schemas.microsoft.com/office/powerpoint/2010/main" val="372350069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D51C29"/>
                </a:solidFill>
                <a:effectLst/>
                <a:uLnTx/>
                <a:uFillTx/>
                <a:latin typeface="Arial"/>
                <a:ea typeface="微软雅黑"/>
                <a:cs typeface="+mn-cs"/>
              </a:rPr>
              <a:t>5. Kết nối mạng</a:t>
            </a:r>
            <a:endParaRPr kumimoji="0" lang="en-US" sz="3200" b="1"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D4CAB40D-2488-4247-A945-319A1B710DCD}"/>
              </a:ext>
            </a:extLst>
          </p:cNvPr>
          <p:cNvSpPr txBox="1"/>
          <p:nvPr/>
        </p:nvSpPr>
        <p:spPr>
          <a:xfrm>
            <a:off x="1041730" y="1382286"/>
            <a:ext cx="10108540" cy="4250394"/>
          </a:xfrm>
          <a:prstGeom prst="rect">
            <a:avLst/>
          </a:prstGeom>
          <a:noFill/>
        </p:spPr>
        <p:txBody>
          <a:bodyPr wrap="square">
            <a:spAutoFit/>
          </a:bodyPr>
          <a:lstStyle/>
          <a:p>
            <a:pPr marR="0" lvl="1" indent="-457200" fontAlgn="base">
              <a:lnSpc>
                <a:spcPct val="110000"/>
              </a:lnSpc>
              <a:spcBef>
                <a:spcPts val="600"/>
              </a:spcBef>
              <a:spcAft>
                <a:spcPts val="0"/>
              </a:spcAft>
              <a:buClr>
                <a:srgbClr val="C00000"/>
              </a:buClr>
              <a:buSzTx/>
              <a:buFont typeface="Wingdings" panose="05000000000000000000" pitchFamily="2" charset="2"/>
              <a:buChar char="v"/>
              <a:tabLst/>
              <a:defRPr/>
            </a:pPr>
            <a:r>
              <a:rPr lang="en-US" sz="2600" dirty="0" err="1">
                <a:solidFill>
                  <a:srgbClr val="333333"/>
                </a:solidFill>
                <a:latin typeface="Roboto" panose="02000000000000000000" pitchFamily="2" charset="0"/>
                <a:ea typeface="微软雅黑"/>
              </a:rPr>
              <a:t>Phần</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cứng</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mạng</a:t>
            </a:r>
            <a:r>
              <a:rPr lang="en-US" sz="2600" dirty="0">
                <a:solidFill>
                  <a:srgbClr val="333333"/>
                </a:solidFill>
                <a:latin typeface="Roboto" panose="02000000000000000000" pitchFamily="2" charset="0"/>
                <a:ea typeface="微软雅黑"/>
              </a:rPr>
              <a:t> và </a:t>
            </a:r>
            <a:r>
              <a:rPr lang="en-US" sz="2600" dirty="0" err="1">
                <a:solidFill>
                  <a:srgbClr val="333333"/>
                </a:solidFill>
                <a:latin typeface="Roboto" panose="02000000000000000000" pitchFamily="2" charset="0"/>
                <a:ea typeface="微软雅黑"/>
              </a:rPr>
              <a:t>các</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thiết</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bị</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kết</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nối</a:t>
            </a:r>
            <a:endParaRPr lang="en-US" sz="2600" dirty="0">
              <a:solidFill>
                <a:srgbClr val="333333"/>
              </a:solidFill>
              <a:latin typeface="Roboto" panose="02000000000000000000" pitchFamily="2" charset="0"/>
              <a:ea typeface="微软雅黑"/>
            </a:endParaRP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Access Point</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Repeater</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Hub/Switch</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Bridge</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Multiplexer</a:t>
            </a:r>
          </a:p>
          <a:p>
            <a:pPr lvl="1" indent="-457200" fontAlgn="base">
              <a:lnSpc>
                <a:spcPct val="110000"/>
              </a:lnSpc>
              <a:spcBef>
                <a:spcPts val="600"/>
              </a:spcBef>
              <a:buClr>
                <a:srgbClr val="C00000"/>
              </a:buClr>
              <a:buFont typeface="Wingdings" panose="05000000000000000000" pitchFamily="2" charset="2"/>
              <a:buChar char="v"/>
              <a:defRPr/>
            </a:pPr>
            <a:r>
              <a:rPr lang="en-US" sz="2600" dirty="0" err="1">
                <a:solidFill>
                  <a:srgbClr val="333333"/>
                </a:solidFill>
                <a:latin typeface="Roboto" panose="02000000000000000000" pitchFamily="2" charset="0"/>
                <a:ea typeface="微软雅黑"/>
              </a:rPr>
              <a:t>Các</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thiết</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bị</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kết</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nối</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liên</a:t>
            </a:r>
            <a:r>
              <a:rPr lang="en-US" sz="2600" dirty="0">
                <a:solidFill>
                  <a:srgbClr val="333333"/>
                </a:solidFill>
                <a:latin typeface="Roboto" panose="02000000000000000000" pitchFamily="2" charset="0"/>
                <a:ea typeface="微软雅黑"/>
              </a:rPr>
              <a:t> </a:t>
            </a:r>
            <a:r>
              <a:rPr lang="en-US" sz="2600" dirty="0" err="1">
                <a:solidFill>
                  <a:srgbClr val="333333"/>
                </a:solidFill>
                <a:latin typeface="Roboto" panose="02000000000000000000" pitchFamily="2" charset="0"/>
                <a:ea typeface="微软雅黑"/>
              </a:rPr>
              <a:t>mạng</a:t>
            </a:r>
            <a:endParaRPr lang="en-US" sz="2600" dirty="0">
              <a:solidFill>
                <a:srgbClr val="333333"/>
              </a:solidFill>
              <a:latin typeface="Roboto" panose="02000000000000000000" pitchFamily="2" charset="0"/>
              <a:ea typeface="微软雅黑"/>
            </a:endParaRP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Router</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CSU/DSU</a:t>
            </a:r>
          </a:p>
          <a:p>
            <a:pPr marL="1371600" marR="0" lvl="2" indent="-45720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Gateway</a:t>
            </a:r>
          </a:p>
        </p:txBody>
      </p:sp>
      <p:sp>
        <p:nvSpPr>
          <p:cNvPr id="5" name="TextBox 4">
            <a:extLst>
              <a:ext uri="{FF2B5EF4-FFF2-40B4-BE49-F238E27FC236}">
                <a16:creationId xmlns:a16="http://schemas.microsoft.com/office/drawing/2014/main" id="{448B845A-BF31-4A35-8D7D-6C48B091EC09}"/>
              </a:ext>
            </a:extLst>
          </p:cNvPr>
          <p:cNvSpPr txBox="1"/>
          <p:nvPr/>
        </p:nvSpPr>
        <p:spPr>
          <a:xfrm>
            <a:off x="355255" y="5958366"/>
            <a:ext cx="111983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Roboto" panose="02000000000000000000" pitchFamily="2" charset="0"/>
              </a:rPr>
              <a:t>Video: Hub, Switch, &amp; Router Explained – What are the different? </a:t>
            </a:r>
            <a:r>
              <a:rPr lang="en-US" b="0" i="0">
                <a:effectLst/>
                <a:latin typeface="Roboto" panose="02000000000000000000" pitchFamily="2" charset="0"/>
                <a:hlinkClick r:id="rId3"/>
              </a:rPr>
              <a:t>https://youtu.be/1z0ULvg_pW8</a:t>
            </a:r>
            <a:endParaRPr lang="en-US" b="0" i="0" dirty="0">
              <a:effectLst/>
              <a:latin typeface="Roboto" panose="02000000000000000000" pitchFamily="2" charset="0"/>
            </a:endParaRPr>
          </a:p>
        </p:txBody>
      </p:sp>
    </p:spTree>
    <p:extLst>
      <p:ext uri="{BB962C8B-B14F-4D97-AF65-F5344CB8AC3E}">
        <p14:creationId xmlns:p14="http://schemas.microsoft.com/office/powerpoint/2010/main" val="155682812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1524" y="287159"/>
            <a:ext cx="10697378" cy="107721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XEM THÔNG TIN VÀ CẤU HÌNH MẠNG TRONG WINDOWS</a:t>
            </a:r>
          </a:p>
        </p:txBody>
      </p:sp>
      <p:sp>
        <p:nvSpPr>
          <p:cNvPr id="17" name="TextBox 16">
            <a:extLst>
              <a:ext uri="{FF2B5EF4-FFF2-40B4-BE49-F238E27FC236}">
                <a16:creationId xmlns:a16="http://schemas.microsoft.com/office/drawing/2014/main" id="{D4CAB40D-2488-4247-A945-319A1B710DCD}"/>
              </a:ext>
            </a:extLst>
          </p:cNvPr>
          <p:cNvSpPr txBox="1"/>
          <p:nvPr/>
        </p:nvSpPr>
        <p:spPr>
          <a:xfrm>
            <a:off x="566075" y="2168298"/>
            <a:ext cx="10697378" cy="892552"/>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0"/>
              </a:spcBef>
              <a:spcAft>
                <a:spcPts val="0"/>
              </a:spcAft>
              <a:buClrTx/>
              <a:buSzTx/>
              <a:buFontTx/>
              <a:buChar char="-"/>
              <a:tabLst/>
              <a:defRPr/>
            </a:pP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Kết</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nối</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mạng</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LAN</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Kết</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nối</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mạng</a:t>
            </a:r>
            <a:r>
              <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sz="26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Wifi</a:t>
            </a:r>
            <a:endParaRPr kumimoji="0" 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184632409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MẠNG MÁY TÍNH</a:t>
            </a:r>
            <a:endParaRPr lang="en-US" sz="3200" dirty="0">
              <a:solidFill>
                <a:srgbClr val="D51C29"/>
              </a:solidFill>
            </a:endParaRPr>
          </a:p>
        </p:txBody>
      </p:sp>
      <p:sp>
        <p:nvSpPr>
          <p:cNvPr id="5" name="Rectangle 4"/>
          <p:cNvSpPr/>
          <p:nvPr/>
        </p:nvSpPr>
        <p:spPr>
          <a:xfrm>
            <a:off x="322776" y="1301571"/>
            <a:ext cx="4965916" cy="3464795"/>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400" dirty="0" err="1">
                <a:solidFill>
                  <a:srgbClr val="333333"/>
                </a:solidFill>
                <a:latin typeface="Roboto" panose="02000000000000000000" pitchFamily="2" charset="0"/>
              </a:rPr>
              <a:t>Mạng</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máy</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tính</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là</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gì</a:t>
            </a:r>
            <a:r>
              <a:rPr lang="en-US" sz="2400" dirty="0">
                <a:solidFill>
                  <a:srgbClr val="333333"/>
                </a:solidFill>
                <a:latin typeface="Roboto" panose="02000000000000000000" pitchFamily="2" charset="0"/>
              </a:rPr>
              <a:t>?</a:t>
            </a:r>
          </a:p>
          <a:p>
            <a:pPr lvl="1" fontAlgn="base">
              <a:lnSpc>
                <a:spcPct val="110000"/>
              </a:lnSpc>
              <a:spcBef>
                <a:spcPts val="1200"/>
              </a:spcBef>
              <a:buClr>
                <a:srgbClr val="C00000"/>
              </a:buClr>
            </a:pPr>
            <a:r>
              <a:rPr lang="vi-VN" sz="2400" dirty="0"/>
              <a:t>Mạng máy tính là một tập hợp các máy tính được nối với nhau bởi môi trường truyền (đường truyền)  theo một cấu trúc nào đó và thông qua đó các máy tính trao đổi thông tin qua lại cho nhau.</a:t>
            </a:r>
            <a:endParaRPr lang="en-US" sz="2400" dirty="0"/>
          </a:p>
        </p:txBody>
      </p:sp>
      <p:pic>
        <p:nvPicPr>
          <p:cNvPr id="1028" name="Picture 4" descr="Danh mục đề tài, nhiệm vụ năm 2015">
            <a:extLst>
              <a:ext uri="{FF2B5EF4-FFF2-40B4-BE49-F238E27FC236}">
                <a16:creationId xmlns:a16="http://schemas.microsoft.com/office/drawing/2014/main" id="{71155991-0BDB-48DB-8B5D-FBAA8300C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980" y="1257300"/>
            <a:ext cx="6537960" cy="49034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FDF4A8-B7A0-4C73-96AA-6230E0BEC88E}"/>
              </a:ext>
            </a:extLst>
          </p:cNvPr>
          <p:cNvSpPr txBox="1"/>
          <p:nvPr/>
        </p:nvSpPr>
        <p:spPr>
          <a:xfrm>
            <a:off x="237779" y="5514439"/>
            <a:ext cx="5050913" cy="646331"/>
          </a:xfrm>
          <a:prstGeom prst="rect">
            <a:avLst/>
          </a:prstGeom>
          <a:noFill/>
        </p:spPr>
        <p:txBody>
          <a:bodyPr wrap="square">
            <a:spAutoFit/>
          </a:bodyPr>
          <a:lstStyle/>
          <a:p>
            <a:r>
              <a:rPr lang="en-US"/>
              <a:t>Mạng máy tính (Tri thức nhân loại): </a:t>
            </a:r>
          </a:p>
          <a:p>
            <a:r>
              <a:rPr lang="en-US">
                <a:hlinkClick r:id="rId4"/>
              </a:rPr>
              <a:t>https://youtu.be/S4K-YTYqf7k</a:t>
            </a:r>
            <a:endParaRPr lang="en-US" dirty="0"/>
          </a:p>
        </p:txBody>
      </p:sp>
    </p:spTree>
    <p:extLst>
      <p:ext uri="{BB962C8B-B14F-4D97-AF65-F5344CB8AC3E}">
        <p14:creationId xmlns:p14="http://schemas.microsoft.com/office/powerpoint/2010/main" val="408773242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MẠNG MÁY TÍNH</a:t>
            </a:r>
            <a:endParaRPr lang="en-US" sz="3200" dirty="0">
              <a:solidFill>
                <a:srgbClr val="D51C29"/>
              </a:solidFill>
            </a:endParaRPr>
          </a:p>
        </p:txBody>
      </p:sp>
      <p:sp>
        <p:nvSpPr>
          <p:cNvPr id="5" name="Rectangle 4"/>
          <p:cNvSpPr/>
          <p:nvPr/>
        </p:nvSpPr>
        <p:spPr>
          <a:xfrm>
            <a:off x="322775" y="1301571"/>
            <a:ext cx="6485797" cy="4801058"/>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800" dirty="0" err="1">
                <a:solidFill>
                  <a:srgbClr val="333333"/>
                </a:solidFill>
                <a:latin typeface="Roboto" panose="02000000000000000000" pitchFamily="2" charset="0"/>
              </a:rPr>
              <a:t>Ứng</a:t>
            </a:r>
            <a:r>
              <a:rPr lang="en-US" sz="2800" dirty="0">
                <a:solidFill>
                  <a:srgbClr val="333333"/>
                </a:solidFill>
                <a:latin typeface="Roboto" panose="02000000000000000000" pitchFamily="2" charset="0"/>
              </a:rPr>
              <a:t> dụng </a:t>
            </a:r>
            <a:r>
              <a:rPr lang="en-US" sz="2800" dirty="0" err="1">
                <a:solidFill>
                  <a:srgbClr val="333333"/>
                </a:solidFill>
                <a:latin typeface="Roboto" panose="02000000000000000000" pitchFamily="2" charset="0"/>
              </a:rPr>
              <a:t>của</a:t>
            </a:r>
            <a:r>
              <a:rPr lang="en-US" sz="2800" dirty="0">
                <a:solidFill>
                  <a:srgbClr val="333333"/>
                </a:solidFill>
                <a:latin typeface="Roboto" panose="02000000000000000000" pitchFamily="2" charset="0"/>
              </a:rPr>
              <a:t> </a:t>
            </a:r>
            <a:r>
              <a:rPr lang="en-US" sz="2800" dirty="0" err="1">
                <a:solidFill>
                  <a:srgbClr val="333333"/>
                </a:solidFill>
                <a:latin typeface="Roboto" panose="02000000000000000000" pitchFamily="2" charset="0"/>
              </a:rPr>
              <a:t>Mạng</a:t>
            </a:r>
            <a:r>
              <a:rPr lang="en-US" sz="2800" dirty="0">
                <a:solidFill>
                  <a:srgbClr val="333333"/>
                </a:solidFill>
                <a:latin typeface="Roboto" panose="02000000000000000000" pitchFamily="2" charset="0"/>
              </a:rPr>
              <a:t> </a:t>
            </a:r>
            <a:r>
              <a:rPr lang="en-US" sz="2800" dirty="0" err="1">
                <a:solidFill>
                  <a:srgbClr val="333333"/>
                </a:solidFill>
                <a:latin typeface="Roboto" panose="02000000000000000000" pitchFamily="2" charset="0"/>
              </a:rPr>
              <a:t>máy</a:t>
            </a:r>
            <a:r>
              <a:rPr lang="en-US" sz="2800" dirty="0">
                <a:solidFill>
                  <a:srgbClr val="333333"/>
                </a:solidFill>
                <a:latin typeface="Roboto" panose="02000000000000000000" pitchFamily="2" charset="0"/>
              </a:rPr>
              <a:t> </a:t>
            </a:r>
            <a:r>
              <a:rPr lang="en-US" sz="2800" dirty="0" err="1">
                <a:solidFill>
                  <a:srgbClr val="333333"/>
                </a:solidFill>
                <a:latin typeface="Roboto" panose="02000000000000000000" pitchFamily="2" charset="0"/>
              </a:rPr>
              <a:t>tính</a:t>
            </a:r>
            <a:r>
              <a:rPr lang="en-US" sz="2800" dirty="0">
                <a:solidFill>
                  <a:srgbClr val="333333"/>
                </a:solidFill>
                <a:latin typeface="Roboto" panose="02000000000000000000" pitchFamily="2" charset="0"/>
              </a:rPr>
              <a:t> </a:t>
            </a:r>
          </a:p>
          <a:p>
            <a:pPr marL="800100" lvl="1" indent="-342900" fontAlgn="base">
              <a:lnSpc>
                <a:spcPct val="110000"/>
              </a:lnSpc>
              <a:spcBef>
                <a:spcPts val="600"/>
              </a:spcBef>
              <a:buClr>
                <a:srgbClr val="C00000"/>
              </a:buClr>
              <a:buFont typeface="Wingdings" panose="05000000000000000000" pitchFamily="2" charset="2"/>
              <a:buChar char="§"/>
            </a:pPr>
            <a:r>
              <a:rPr lang="vi-VN" sz="2600"/>
              <a:t>Truyền và nhận thông tin liên lạc cũng như dữ liệu từ người này qua người khác một cách dễ dàng</a:t>
            </a:r>
          </a:p>
          <a:p>
            <a:pPr marL="800100" lvl="1" indent="-342900" fontAlgn="base">
              <a:lnSpc>
                <a:spcPct val="110000"/>
              </a:lnSpc>
              <a:spcBef>
                <a:spcPts val="600"/>
              </a:spcBef>
              <a:buClr>
                <a:srgbClr val="C00000"/>
              </a:buClr>
              <a:buFont typeface="Wingdings" panose="05000000000000000000" pitchFamily="2" charset="2"/>
              <a:buChar char="§"/>
            </a:pPr>
            <a:r>
              <a:rPr lang="vi-VN" sz="2600"/>
              <a:t>Giúp chúng ta liên lạc trực tiếp với nhau mà không cần gặp mặt trực tiếp</a:t>
            </a:r>
          </a:p>
          <a:p>
            <a:pPr marL="800100" lvl="1" indent="-342900" fontAlgn="base">
              <a:lnSpc>
                <a:spcPct val="110000"/>
              </a:lnSpc>
              <a:spcBef>
                <a:spcPts val="600"/>
              </a:spcBef>
              <a:buClr>
                <a:srgbClr val="C00000"/>
              </a:buClr>
              <a:buFont typeface="Wingdings" panose="05000000000000000000" pitchFamily="2" charset="2"/>
              <a:buChar char="§"/>
            </a:pPr>
            <a:r>
              <a:rPr lang="vi-VN" sz="2600"/>
              <a:t>Cung cấp các trò chơi giải trí, phim ảnh,…</a:t>
            </a:r>
          </a:p>
          <a:p>
            <a:pPr marL="800100" lvl="1" indent="-342900" fontAlgn="base">
              <a:lnSpc>
                <a:spcPct val="110000"/>
              </a:lnSpc>
              <a:spcBef>
                <a:spcPts val="600"/>
              </a:spcBef>
              <a:buClr>
                <a:srgbClr val="C00000"/>
              </a:buClr>
              <a:buFont typeface="Wingdings" panose="05000000000000000000" pitchFamily="2" charset="2"/>
              <a:buChar char="§"/>
            </a:pPr>
            <a:r>
              <a:rPr lang="vi-VN" sz="2600"/>
              <a:t>Giúp quan hệ giữa người với người trở nên dễ dàng và gần gũi hơn.</a:t>
            </a:r>
            <a:endParaRPr lang="en-US" sz="2600" dirty="0"/>
          </a:p>
        </p:txBody>
      </p:sp>
      <p:pic>
        <p:nvPicPr>
          <p:cNvPr id="3074" name="Picture 2" descr="Các thành phần của mạng máy tính">
            <a:extLst>
              <a:ext uri="{FF2B5EF4-FFF2-40B4-BE49-F238E27FC236}">
                <a16:creationId xmlns:a16="http://schemas.microsoft.com/office/drawing/2014/main" id="{6DAC729F-AD89-40CE-99E4-0D5BF01BA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191" y="1735542"/>
            <a:ext cx="4744029" cy="311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76262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MẠNG MÁY TÍNH</a:t>
            </a:r>
            <a:endParaRPr lang="en-US" sz="3200" dirty="0">
              <a:solidFill>
                <a:srgbClr val="D51C29"/>
              </a:solidFill>
            </a:endParaRPr>
          </a:p>
        </p:txBody>
      </p:sp>
      <p:sp>
        <p:nvSpPr>
          <p:cNvPr id="5" name="Rectangle 4"/>
          <p:cNvSpPr/>
          <p:nvPr/>
        </p:nvSpPr>
        <p:spPr>
          <a:xfrm>
            <a:off x="205740" y="1301571"/>
            <a:ext cx="4672133" cy="4498924"/>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Roboto" panose="02000000000000000000" pitchFamily="2" charset="0"/>
              </a:rPr>
              <a:t>Các</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thành</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phần</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cơ</a:t>
            </a:r>
            <a:r>
              <a:rPr lang="en-US" sz="2600" dirty="0">
                <a:solidFill>
                  <a:srgbClr val="333333"/>
                </a:solidFill>
                <a:latin typeface="Roboto" panose="02000000000000000000" pitchFamily="2" charset="0"/>
              </a:rPr>
              <a:t> bản </a:t>
            </a:r>
            <a:r>
              <a:rPr lang="en-US" sz="2600" dirty="0" err="1">
                <a:solidFill>
                  <a:srgbClr val="333333"/>
                </a:solidFill>
                <a:latin typeface="Roboto" panose="02000000000000000000" pitchFamily="2" charset="0"/>
              </a:rPr>
              <a:t>trong</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mạng</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máy</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tính</a:t>
            </a:r>
            <a:endParaRPr lang="en-US" sz="2600" dirty="0">
              <a:solidFill>
                <a:srgbClr val="333333"/>
              </a:solidFill>
              <a:latin typeface="Roboto" panose="02000000000000000000" pitchFamily="2" charset="0"/>
            </a:endParaRPr>
          </a:p>
          <a:p>
            <a:pPr marL="800100" lvl="1" indent="-342900" fontAlgn="base">
              <a:lnSpc>
                <a:spcPct val="110000"/>
              </a:lnSpc>
              <a:spcBef>
                <a:spcPts val="600"/>
              </a:spcBef>
              <a:buClr>
                <a:srgbClr val="C00000"/>
              </a:buClr>
              <a:buFont typeface="Wingdings" panose="05000000000000000000" pitchFamily="2" charset="2"/>
              <a:buChar char="§"/>
            </a:pPr>
            <a:r>
              <a:rPr lang="vi-VN" sz="2400" dirty="0"/>
              <a:t>Có ít nhất 2 máy tính.</a:t>
            </a:r>
          </a:p>
          <a:p>
            <a:pPr marL="800100" lvl="1" indent="-342900" fontAlgn="base">
              <a:lnSpc>
                <a:spcPct val="110000"/>
              </a:lnSpc>
              <a:spcBef>
                <a:spcPts val="600"/>
              </a:spcBef>
              <a:buClr>
                <a:srgbClr val="C00000"/>
              </a:buClr>
              <a:buFont typeface="Wingdings" panose="05000000000000000000" pitchFamily="2" charset="2"/>
              <a:buChar char="§"/>
            </a:pPr>
            <a:r>
              <a:rPr lang="vi-VN" sz="2400" dirty="0"/>
              <a:t>Một giao tiếp mạng trên mỗi máy (NIC : Network interface Card)</a:t>
            </a:r>
          </a:p>
          <a:p>
            <a:pPr marL="800100" lvl="1" indent="-342900" fontAlgn="base">
              <a:lnSpc>
                <a:spcPct val="110000"/>
              </a:lnSpc>
              <a:spcBef>
                <a:spcPts val="600"/>
              </a:spcBef>
              <a:buClr>
                <a:srgbClr val="C00000"/>
              </a:buClr>
              <a:buFont typeface="Wingdings" panose="05000000000000000000" pitchFamily="2" charset="2"/>
              <a:buChar char="§"/>
            </a:pPr>
            <a:r>
              <a:rPr lang="vi-VN" sz="2400" dirty="0"/>
              <a:t>Môi trường truyền:</a:t>
            </a:r>
            <a:r>
              <a:rPr lang="en-US" sz="2400" dirty="0"/>
              <a:t> </a:t>
            </a:r>
            <a:r>
              <a:rPr lang="vi-VN" sz="2400" dirty="0"/>
              <a:t>Dây cáp mạng</a:t>
            </a:r>
            <a:r>
              <a:rPr lang="en-US" sz="2400" dirty="0"/>
              <a:t>; </a:t>
            </a:r>
            <a:r>
              <a:rPr lang="vi-VN" sz="2400" dirty="0"/>
              <a:t>không dây.</a:t>
            </a:r>
          </a:p>
          <a:p>
            <a:pPr marL="800100" lvl="1" indent="-342900" fontAlgn="base">
              <a:lnSpc>
                <a:spcPct val="110000"/>
              </a:lnSpc>
              <a:spcBef>
                <a:spcPts val="600"/>
              </a:spcBef>
              <a:buClr>
                <a:srgbClr val="C00000"/>
              </a:buClr>
              <a:buFont typeface="Wingdings" panose="05000000000000000000" pitchFamily="2" charset="2"/>
              <a:buChar char="§"/>
            </a:pPr>
            <a:r>
              <a:rPr lang="vi-VN" sz="2400" dirty="0"/>
              <a:t>Hệ điều hành mạng:</a:t>
            </a:r>
            <a:r>
              <a:rPr lang="en-US" sz="2400" dirty="0"/>
              <a:t> </a:t>
            </a:r>
            <a:r>
              <a:rPr lang="vi-VN" sz="2400" dirty="0"/>
              <a:t>UNIX, Windows, </a:t>
            </a:r>
            <a:r>
              <a:rPr lang="en-US" sz="2400" dirty="0"/>
              <a:t>Linux,</a:t>
            </a:r>
            <a:r>
              <a:rPr lang="vi-VN" sz="2400" dirty="0"/>
              <a:t>…</a:t>
            </a:r>
            <a:endParaRPr lang="en-US" sz="2400" dirty="0"/>
          </a:p>
        </p:txBody>
      </p:sp>
      <p:pic>
        <p:nvPicPr>
          <p:cNvPr id="2050" name="Picture 2" descr="Cách vẽ sơ đồ hệ thống mạng lan trong công ty - thicongmanglanwifi.com">
            <a:extLst>
              <a:ext uri="{FF2B5EF4-FFF2-40B4-BE49-F238E27FC236}">
                <a16:creationId xmlns:a16="http://schemas.microsoft.com/office/drawing/2014/main" id="{3B0DB7A5-D015-4A70-970A-FEB15F83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85" y="1301571"/>
            <a:ext cx="7476538" cy="388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84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a:solidFill>
                  <a:srgbClr val="D51C29"/>
                </a:solidFill>
              </a:rPr>
              <a:t>PHÂN LOẠI MẠNG </a:t>
            </a:r>
            <a:r>
              <a:rPr lang="en-US" sz="3200" b="1" dirty="0">
                <a:solidFill>
                  <a:srgbClr val="D51C29"/>
                </a:solidFill>
              </a:rPr>
              <a:t>MÁY TÍNH</a:t>
            </a:r>
            <a:endParaRPr lang="en-US" sz="3200" dirty="0">
              <a:solidFill>
                <a:srgbClr val="D51C29"/>
              </a:solidFill>
            </a:endParaRPr>
          </a:p>
        </p:txBody>
      </p:sp>
      <p:sp>
        <p:nvSpPr>
          <p:cNvPr id="5" name="Rectangle 4"/>
          <p:cNvSpPr/>
          <p:nvPr/>
        </p:nvSpPr>
        <p:spPr>
          <a:xfrm>
            <a:off x="205740" y="1301571"/>
            <a:ext cx="8778240" cy="3984937"/>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a:solidFill>
                  <a:srgbClr val="333333"/>
                </a:solidFill>
                <a:latin typeface="Roboto" panose="02000000000000000000" pitchFamily="2" charset="0"/>
              </a:rPr>
              <a:t>Dựa vào môi trường truyền dẫn</a:t>
            </a:r>
          </a:p>
          <a:p>
            <a:pPr marL="800100" lvl="1" indent="-342900" fontAlgn="base">
              <a:lnSpc>
                <a:spcPct val="110000"/>
              </a:lnSpc>
              <a:spcBef>
                <a:spcPts val="600"/>
              </a:spcBef>
              <a:buClr>
                <a:srgbClr val="C00000"/>
              </a:buClr>
              <a:buFont typeface="Wingdings" panose="05000000000000000000" pitchFamily="2" charset="2"/>
              <a:buChar char="§"/>
            </a:pPr>
            <a:r>
              <a:rPr lang="en-US" sz="2400">
                <a:solidFill>
                  <a:srgbClr val="111111"/>
                </a:solidFill>
                <a:latin typeface="Roboto" panose="02000000000000000000" pitchFamily="2" charset="0"/>
              </a:rPr>
              <a:t>Có dây</a:t>
            </a:r>
          </a:p>
          <a:p>
            <a:pPr marL="800100" lvl="1" indent="-342900" fontAlgn="base">
              <a:lnSpc>
                <a:spcPct val="110000"/>
              </a:lnSpc>
              <a:spcBef>
                <a:spcPts val="600"/>
              </a:spcBef>
              <a:buClr>
                <a:srgbClr val="C00000"/>
              </a:buClr>
              <a:buFont typeface="Wingdings" panose="05000000000000000000" pitchFamily="2" charset="2"/>
              <a:buChar char="§"/>
            </a:pPr>
            <a:r>
              <a:rPr lang="en-US" sz="2400">
                <a:solidFill>
                  <a:srgbClr val="111111"/>
                </a:solidFill>
                <a:latin typeface="Roboto" panose="02000000000000000000" pitchFamily="2" charset="0"/>
              </a:rPr>
              <a:t>Không dây</a:t>
            </a:r>
          </a:p>
          <a:p>
            <a:pPr marL="457200" indent="-457200" fontAlgn="base">
              <a:lnSpc>
                <a:spcPct val="110000"/>
              </a:lnSpc>
              <a:spcBef>
                <a:spcPts val="600"/>
              </a:spcBef>
              <a:buClr>
                <a:srgbClr val="C00000"/>
              </a:buClr>
              <a:buFont typeface="Wingdings" panose="05000000000000000000" pitchFamily="2" charset="2"/>
              <a:buChar char="v"/>
            </a:pPr>
            <a:r>
              <a:rPr lang="en-US" sz="2600">
                <a:solidFill>
                  <a:srgbClr val="333333"/>
                </a:solidFill>
                <a:latin typeface="Roboto" panose="02000000000000000000" pitchFamily="2" charset="0"/>
              </a:rPr>
              <a:t>Dựa vào phạm vi địa lý</a:t>
            </a:r>
            <a:endParaRPr lang="en-US" sz="2600" dirty="0">
              <a:solidFill>
                <a:srgbClr val="333333"/>
              </a:solidFill>
              <a:latin typeface="Roboto" panose="02000000000000000000" pitchFamily="2" charset="0"/>
            </a:endParaRPr>
          </a:p>
          <a:p>
            <a:pPr marL="800100" lvl="1" indent="-342900" fontAlgn="base">
              <a:lnSpc>
                <a:spcPct val="110000"/>
              </a:lnSpc>
              <a:spcBef>
                <a:spcPts val="600"/>
              </a:spcBef>
              <a:buClr>
                <a:srgbClr val="C00000"/>
              </a:buClr>
              <a:buFont typeface="Wingdings" panose="05000000000000000000" pitchFamily="2" charset="2"/>
              <a:buChar char="§"/>
            </a:pPr>
            <a:r>
              <a:rPr lang="en-US" sz="2400" b="0" i="0" dirty="0" err="1">
                <a:solidFill>
                  <a:srgbClr val="111111"/>
                </a:solidFill>
                <a:effectLst/>
                <a:latin typeface="Roboto" panose="02000000000000000000" pitchFamily="2" charset="0"/>
              </a:rPr>
              <a:t>Mạng</a:t>
            </a:r>
            <a:r>
              <a:rPr lang="en-US" sz="2400" b="0" i="0" dirty="0">
                <a:solidFill>
                  <a:srgbClr val="111111"/>
                </a:solidFill>
                <a:effectLst/>
                <a:latin typeface="Roboto" panose="02000000000000000000" pitchFamily="2" charset="0"/>
              </a:rPr>
              <a:t> </a:t>
            </a:r>
            <a:r>
              <a:rPr lang="en-US" sz="2400" b="0" i="0" dirty="0" err="1">
                <a:solidFill>
                  <a:srgbClr val="111111"/>
                </a:solidFill>
                <a:effectLst/>
                <a:latin typeface="Roboto" panose="02000000000000000000" pitchFamily="2" charset="0"/>
              </a:rPr>
              <a:t>cục</a:t>
            </a:r>
            <a:r>
              <a:rPr lang="en-US" sz="2400" b="0" i="0" dirty="0">
                <a:solidFill>
                  <a:srgbClr val="111111"/>
                </a:solidFill>
                <a:effectLst/>
                <a:latin typeface="Roboto" panose="02000000000000000000" pitchFamily="2" charset="0"/>
              </a:rPr>
              <a:t> </a:t>
            </a:r>
            <a:r>
              <a:rPr lang="en-US" sz="2400" b="0" i="0" dirty="0" err="1">
                <a:solidFill>
                  <a:srgbClr val="111111"/>
                </a:solidFill>
                <a:effectLst/>
                <a:latin typeface="Roboto" panose="02000000000000000000" pitchFamily="2" charset="0"/>
              </a:rPr>
              <a:t>bộ</a:t>
            </a:r>
            <a:r>
              <a:rPr lang="en-US" sz="2400" b="0" i="0" dirty="0">
                <a:solidFill>
                  <a:srgbClr val="111111"/>
                </a:solidFill>
                <a:effectLst/>
                <a:latin typeface="Roboto" panose="02000000000000000000" pitchFamily="2" charset="0"/>
              </a:rPr>
              <a:t> ( Local Area Networks )</a:t>
            </a:r>
          </a:p>
          <a:p>
            <a:pPr marL="800100" lvl="1" indent="-342900" fontAlgn="base">
              <a:lnSpc>
                <a:spcPct val="110000"/>
              </a:lnSpc>
              <a:spcBef>
                <a:spcPts val="600"/>
              </a:spcBef>
              <a:buClr>
                <a:srgbClr val="C00000"/>
              </a:buClr>
              <a:buFont typeface="Wingdings" panose="05000000000000000000" pitchFamily="2" charset="2"/>
              <a:buChar char="§"/>
            </a:pPr>
            <a:r>
              <a:rPr lang="en-US" sz="2400" dirty="0" err="1"/>
              <a:t>Mạng</a:t>
            </a:r>
            <a:r>
              <a:rPr lang="en-US" sz="2400" dirty="0"/>
              <a:t> </a:t>
            </a:r>
            <a:r>
              <a:rPr lang="en-US" sz="2400" dirty="0" err="1"/>
              <a:t>diện</a:t>
            </a:r>
            <a:r>
              <a:rPr lang="en-US" sz="2400" dirty="0"/>
              <a:t> </a:t>
            </a:r>
            <a:r>
              <a:rPr lang="en-US" sz="2400" dirty="0" err="1"/>
              <a:t>rộng</a:t>
            </a:r>
            <a:r>
              <a:rPr lang="en-US" sz="2400" dirty="0"/>
              <a:t> (</a:t>
            </a:r>
            <a:r>
              <a:rPr lang="en-US" sz="2400" b="0" i="0" dirty="0">
                <a:solidFill>
                  <a:srgbClr val="111111"/>
                </a:solidFill>
                <a:effectLst/>
                <a:latin typeface="Roboto" panose="02000000000000000000" pitchFamily="2" charset="0"/>
              </a:rPr>
              <a:t>Wide Area Networks)</a:t>
            </a:r>
          </a:p>
          <a:p>
            <a:pPr marL="800100" lvl="1" indent="-342900" fontAlgn="base">
              <a:lnSpc>
                <a:spcPct val="110000"/>
              </a:lnSpc>
              <a:spcBef>
                <a:spcPts val="600"/>
              </a:spcBef>
              <a:buClr>
                <a:srgbClr val="C00000"/>
              </a:buClr>
              <a:buFont typeface="Wingdings" panose="05000000000000000000" pitchFamily="2" charset="2"/>
              <a:buChar char="§"/>
            </a:pPr>
            <a:r>
              <a:rPr lang="en-US" sz="2400" dirty="0" err="1"/>
              <a:t>Mạng</a:t>
            </a:r>
            <a:r>
              <a:rPr lang="en-US" sz="2400" dirty="0"/>
              <a:t> Intranet</a:t>
            </a:r>
            <a:endParaRPr lang="vi-VN" sz="2400" dirty="0"/>
          </a:p>
          <a:p>
            <a:pPr marL="800100" lvl="1" indent="-342900" fontAlgn="base">
              <a:lnSpc>
                <a:spcPct val="110000"/>
              </a:lnSpc>
              <a:spcBef>
                <a:spcPts val="600"/>
              </a:spcBef>
              <a:buClr>
                <a:srgbClr val="C00000"/>
              </a:buClr>
              <a:buFont typeface="Wingdings" panose="05000000000000000000" pitchFamily="2" charset="2"/>
              <a:buChar char="§"/>
            </a:pPr>
            <a:r>
              <a:rPr lang="en-US" sz="2400" dirty="0" err="1"/>
              <a:t>Mạng</a:t>
            </a:r>
            <a:r>
              <a:rPr lang="en-US" sz="2400" dirty="0"/>
              <a:t> Internet</a:t>
            </a:r>
          </a:p>
        </p:txBody>
      </p:sp>
      <p:sp>
        <p:nvSpPr>
          <p:cNvPr id="7" name="TextBox 6">
            <a:extLst>
              <a:ext uri="{FF2B5EF4-FFF2-40B4-BE49-F238E27FC236}">
                <a16:creationId xmlns:a16="http://schemas.microsoft.com/office/drawing/2014/main" id="{BE8045A2-C3EB-43CD-A1EE-7C4BC845348D}"/>
              </a:ext>
            </a:extLst>
          </p:cNvPr>
          <p:cNvSpPr txBox="1"/>
          <p:nvPr/>
        </p:nvSpPr>
        <p:spPr>
          <a:xfrm>
            <a:off x="741405" y="5926266"/>
            <a:ext cx="10787449" cy="400110"/>
          </a:xfrm>
          <a:prstGeom prst="rect">
            <a:avLst/>
          </a:prstGeom>
          <a:noFill/>
        </p:spPr>
        <p:txBody>
          <a:bodyPr wrap="square">
            <a:spAutoFit/>
          </a:bodyPr>
          <a:lstStyle/>
          <a:p>
            <a:r>
              <a:rPr lang="en-US" sz="2000"/>
              <a:t>Video: Types of Communication and Types of Networks </a:t>
            </a:r>
            <a:r>
              <a:rPr lang="en-US" sz="2000">
                <a:hlinkClick r:id="rId3"/>
              </a:rPr>
              <a:t>https://youtu.be/JM1sMRn5nuA</a:t>
            </a:r>
            <a:endParaRPr lang="en-US" sz="2000"/>
          </a:p>
        </p:txBody>
      </p:sp>
    </p:spTree>
    <p:extLst>
      <p:ext uri="{BB962C8B-B14F-4D97-AF65-F5344CB8AC3E}">
        <p14:creationId xmlns:p14="http://schemas.microsoft.com/office/powerpoint/2010/main" val="101672752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INTERNET</a:t>
            </a:r>
            <a:endParaRPr lang="en-US" sz="3200" dirty="0">
              <a:solidFill>
                <a:srgbClr val="D51C29"/>
              </a:solidFill>
            </a:endParaRPr>
          </a:p>
        </p:txBody>
      </p:sp>
      <p:sp>
        <p:nvSpPr>
          <p:cNvPr id="5" name="Rectangle 4"/>
          <p:cNvSpPr/>
          <p:nvPr/>
        </p:nvSpPr>
        <p:spPr>
          <a:xfrm>
            <a:off x="322776" y="1301571"/>
            <a:ext cx="6927110" cy="5529975"/>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a:solidFill>
                  <a:srgbClr val="333333"/>
                </a:solidFill>
                <a:latin typeface="Roboto" panose="02000000000000000000" pitchFamily="2" charset="0"/>
              </a:rPr>
              <a:t>Internet </a:t>
            </a:r>
            <a:r>
              <a:rPr lang="en-US" sz="2600" dirty="0" err="1">
                <a:solidFill>
                  <a:srgbClr val="333333"/>
                </a:solidFill>
                <a:latin typeface="Roboto" panose="02000000000000000000" pitchFamily="2" charset="0"/>
              </a:rPr>
              <a:t>là</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gì</a:t>
            </a:r>
            <a:r>
              <a:rPr lang="en-US" sz="2600" dirty="0">
                <a:solidFill>
                  <a:srgbClr val="333333"/>
                </a:solidFill>
                <a:latin typeface="Roboto" panose="02000000000000000000" pitchFamily="2" charset="0"/>
              </a:rPr>
              <a:t>?</a:t>
            </a:r>
          </a:p>
          <a:p>
            <a:pPr lvl="1" fontAlgn="base">
              <a:lnSpc>
                <a:spcPct val="110000"/>
              </a:lnSpc>
              <a:spcBef>
                <a:spcPts val="600"/>
              </a:spcBef>
              <a:buClr>
                <a:srgbClr val="C00000"/>
              </a:buClr>
            </a:pPr>
            <a:r>
              <a:rPr lang="vi-VN" sz="2400" dirty="0"/>
              <a:t>Internet là “một hệ thống thông tin toàn cầu” có thể được truy nhập công cộng gồm các mạng máy tính được liên kết với nhau. Hệ thống này truyền thông tin theo kiểu nối chuyển gói dữ liệu (packet switching) dựa trên một giao thức liên mạng đã được chuẩn hóa (giao thức IP). Hệ thống này bao gồm hàng ngàn mạng máy tính nhỏ hơn của các doanh nghiệp, của các viện nghiên cứu và các trường đại học, của người dùng cá nhân và các chính phủ trên toàn cầu.</a:t>
            </a:r>
            <a:endParaRPr lang="en-US" sz="2400" dirty="0"/>
          </a:p>
          <a:p>
            <a:pPr lvl="1" fontAlgn="base">
              <a:lnSpc>
                <a:spcPct val="110000"/>
              </a:lnSpc>
              <a:spcBef>
                <a:spcPts val="600"/>
              </a:spcBef>
              <a:buClr>
                <a:srgbClr val="C00000"/>
              </a:buClr>
            </a:pPr>
            <a:endParaRPr lang="en-US" sz="2400" dirty="0"/>
          </a:p>
        </p:txBody>
      </p:sp>
      <p:pic>
        <p:nvPicPr>
          <p:cNvPr id="4098" name="Picture 2" descr="Kiểm tra kết nối internet bằng Javascript | CodeWebDao.Com">
            <a:extLst>
              <a:ext uri="{FF2B5EF4-FFF2-40B4-BE49-F238E27FC236}">
                <a16:creationId xmlns:a16="http://schemas.microsoft.com/office/drawing/2014/main" id="{F2A4ED9C-6097-4EF1-91DF-8418FBBB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1651514"/>
            <a:ext cx="50577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7891F4-5322-4671-B644-9108C3AE4D57}"/>
              </a:ext>
            </a:extLst>
          </p:cNvPr>
          <p:cNvSpPr txBox="1"/>
          <p:nvPr/>
        </p:nvSpPr>
        <p:spPr>
          <a:xfrm>
            <a:off x="7006281" y="5929421"/>
            <a:ext cx="5057775" cy="369332"/>
          </a:xfrm>
          <a:prstGeom prst="rect">
            <a:avLst/>
          </a:prstGeom>
          <a:noFill/>
        </p:spPr>
        <p:txBody>
          <a:bodyPr wrap="square">
            <a:spAutoFit/>
          </a:bodyPr>
          <a:lstStyle/>
          <a:p>
            <a:r>
              <a:rPr lang="en-US"/>
              <a:t>Video: Internet </a:t>
            </a:r>
            <a:r>
              <a:rPr lang="en-US">
                <a:hlinkClick r:id="rId4"/>
              </a:rPr>
              <a:t>https://youtu.be/OcYTFohT8Ao</a:t>
            </a:r>
            <a:endParaRPr lang="en-US"/>
          </a:p>
        </p:txBody>
      </p:sp>
    </p:spTree>
    <p:extLst>
      <p:ext uri="{BB962C8B-B14F-4D97-AF65-F5344CB8AC3E}">
        <p14:creationId xmlns:p14="http://schemas.microsoft.com/office/powerpoint/2010/main" val="32250330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INTERNET</a:t>
            </a:r>
            <a:endParaRPr lang="en-US" sz="3200" dirty="0">
              <a:solidFill>
                <a:srgbClr val="D51C29"/>
              </a:solidFill>
            </a:endParaRPr>
          </a:p>
        </p:txBody>
      </p:sp>
      <p:sp>
        <p:nvSpPr>
          <p:cNvPr id="5" name="Rectangle 4"/>
          <p:cNvSpPr/>
          <p:nvPr/>
        </p:nvSpPr>
        <p:spPr>
          <a:xfrm>
            <a:off x="320040" y="1301571"/>
            <a:ext cx="6980474" cy="5032147"/>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Roboto" panose="02000000000000000000" pitchFamily="2" charset="0"/>
              </a:rPr>
              <a:t>Tầm</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quan</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trọng</a:t>
            </a:r>
            <a:r>
              <a:rPr lang="en-US" sz="2600" dirty="0">
                <a:solidFill>
                  <a:srgbClr val="333333"/>
                </a:solidFill>
                <a:latin typeface="Roboto" panose="02000000000000000000" pitchFamily="2" charset="0"/>
              </a:rPr>
              <a:t> </a:t>
            </a:r>
            <a:r>
              <a:rPr lang="en-US" sz="2600" dirty="0" err="1">
                <a:solidFill>
                  <a:srgbClr val="333333"/>
                </a:solidFill>
                <a:latin typeface="Roboto" panose="02000000000000000000" pitchFamily="2" charset="0"/>
              </a:rPr>
              <a:t>của</a:t>
            </a:r>
            <a:r>
              <a:rPr lang="en-US" sz="2600" dirty="0">
                <a:solidFill>
                  <a:srgbClr val="333333"/>
                </a:solidFill>
                <a:latin typeface="Roboto" panose="02000000000000000000" pitchFamily="2" charset="0"/>
              </a:rPr>
              <a:t> Internet</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Tra cứu và tìm hiểu kho thông tin khổng lồ trên mạng</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Giúp con người kinh doanh, bán hàng online, kiếm tiền và gia tăng việc làm</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Liên kết bạn bè, người thân chém gió qua MXH như Facebook, vườn rau Zalo</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Gửi nhận mail, đọc báo tin tức online</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Xem phim, nghe nhạc trực tuyến, chơi game giải trí</a:t>
            </a:r>
          </a:p>
          <a:p>
            <a:pPr marL="742950" lvl="1" indent="-285750" fontAlgn="base">
              <a:lnSpc>
                <a:spcPct val="110000"/>
              </a:lnSpc>
              <a:spcBef>
                <a:spcPts val="600"/>
              </a:spcBef>
              <a:buClr>
                <a:srgbClr val="C00000"/>
              </a:buClr>
              <a:buFont typeface="Wingdings" panose="05000000000000000000" pitchFamily="2" charset="2"/>
              <a:buChar char="§"/>
            </a:pPr>
            <a:r>
              <a:rPr lang="vi-VN" sz="2400" dirty="0">
                <a:solidFill>
                  <a:srgbClr val="333333"/>
                </a:solidFill>
                <a:latin typeface="Roboto" panose="02000000000000000000" pitchFamily="2" charset="0"/>
              </a:rPr>
              <a:t>Sử dụng các ứng dụng mạng xã hội…</a:t>
            </a:r>
            <a:endParaRPr lang="en-US" sz="2400" dirty="0">
              <a:solidFill>
                <a:srgbClr val="333333"/>
              </a:solidFill>
              <a:latin typeface="Roboto" panose="02000000000000000000" pitchFamily="2" charset="0"/>
            </a:endParaRPr>
          </a:p>
        </p:txBody>
      </p:sp>
      <p:pic>
        <p:nvPicPr>
          <p:cNvPr id="5122" name="Picture 2" descr="Mạng internet là gì? Phân biệt internet và network">
            <a:extLst>
              <a:ext uri="{FF2B5EF4-FFF2-40B4-BE49-F238E27FC236}">
                <a16:creationId xmlns:a16="http://schemas.microsoft.com/office/drawing/2014/main" id="{7D5CF059-032B-49BB-B57D-91240F651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0514" y="1897380"/>
            <a:ext cx="489148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6132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INTERNET</a:t>
            </a:r>
            <a:endParaRPr lang="en-US" sz="3200" dirty="0">
              <a:solidFill>
                <a:srgbClr val="D51C29"/>
              </a:solidFill>
            </a:endParaRPr>
          </a:p>
        </p:txBody>
      </p:sp>
      <p:sp>
        <p:nvSpPr>
          <p:cNvPr id="5" name="Rectangle 4"/>
          <p:cNvSpPr/>
          <p:nvPr/>
        </p:nvSpPr>
        <p:spPr>
          <a:xfrm>
            <a:off x="320040" y="1301571"/>
            <a:ext cx="11304270" cy="1880515"/>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0000FF"/>
                </a:solidFill>
                <a:latin typeface="Roboto" panose="02000000000000000000" pitchFamily="2" charset="0"/>
              </a:rPr>
              <a:t>Bài</a:t>
            </a:r>
            <a:r>
              <a:rPr lang="en-US" sz="2600" dirty="0">
                <a:solidFill>
                  <a:srgbClr val="0000FF"/>
                </a:solidFill>
                <a:latin typeface="Roboto" panose="02000000000000000000" pitchFamily="2" charset="0"/>
              </a:rPr>
              <a:t> tập:</a:t>
            </a:r>
          </a:p>
          <a:p>
            <a:pPr marL="742950" lvl="1" indent="-285750" fontAlgn="base">
              <a:lnSpc>
                <a:spcPct val="110000"/>
              </a:lnSpc>
              <a:spcBef>
                <a:spcPts val="600"/>
              </a:spcBef>
              <a:buClr>
                <a:srgbClr val="C00000"/>
              </a:buClr>
              <a:buFont typeface="Wingdings" panose="05000000000000000000" pitchFamily="2" charset="2"/>
              <a:buChar char="§"/>
            </a:pPr>
            <a:r>
              <a:rPr lang="en-US" sz="2400" dirty="0" err="1">
                <a:solidFill>
                  <a:srgbClr val="0000FF"/>
                </a:solidFill>
                <a:latin typeface="Roboto" panose="02000000000000000000" pitchFamily="2" charset="0"/>
              </a:rPr>
              <a:t>Mỗi</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bạn</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lên</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mạng</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tìm</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hiểu</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về</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các</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cột</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mốc</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quan</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trọng</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trong</a:t>
            </a:r>
            <a:r>
              <a:rPr lang="en-US" sz="2400" dirty="0">
                <a:solidFill>
                  <a:srgbClr val="0000FF"/>
                </a:solidFill>
                <a:latin typeface="Roboto" panose="02000000000000000000" pitchFamily="2" charset="0"/>
              </a:rPr>
              <a:t> lịch </a:t>
            </a:r>
            <a:r>
              <a:rPr lang="en-US" sz="2400" dirty="0" err="1">
                <a:solidFill>
                  <a:srgbClr val="0000FF"/>
                </a:solidFill>
                <a:latin typeface="Roboto" panose="02000000000000000000" pitchFamily="2" charset="0"/>
              </a:rPr>
              <a:t>sử</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phát</a:t>
            </a:r>
            <a:r>
              <a:rPr lang="en-US" sz="2400" dirty="0">
                <a:solidFill>
                  <a:srgbClr val="0000FF"/>
                </a:solidFill>
                <a:latin typeface="Roboto" panose="02000000000000000000" pitchFamily="2" charset="0"/>
              </a:rPr>
              <a:t> triển </a:t>
            </a:r>
            <a:r>
              <a:rPr lang="en-US" sz="2400" dirty="0" err="1">
                <a:solidFill>
                  <a:srgbClr val="0000FF"/>
                </a:solidFill>
                <a:latin typeface="Roboto" panose="02000000000000000000" pitchFamily="2" charset="0"/>
              </a:rPr>
              <a:t>của</a:t>
            </a:r>
            <a:r>
              <a:rPr lang="en-US" sz="2400" dirty="0">
                <a:solidFill>
                  <a:srgbClr val="0000FF"/>
                </a:solidFill>
                <a:latin typeface="Roboto" panose="02000000000000000000" pitchFamily="2" charset="0"/>
              </a:rPr>
              <a:t> Internet. </a:t>
            </a:r>
            <a:endParaRPr lang="vi-VN" sz="2400" dirty="0">
              <a:solidFill>
                <a:srgbClr val="0000FF"/>
              </a:solidFill>
              <a:latin typeface="Roboto" panose="02000000000000000000" pitchFamily="2" charset="0"/>
            </a:endParaRPr>
          </a:p>
          <a:p>
            <a:pPr marL="742950" lvl="1" indent="-285750" fontAlgn="base">
              <a:lnSpc>
                <a:spcPct val="110000"/>
              </a:lnSpc>
              <a:spcBef>
                <a:spcPts val="600"/>
              </a:spcBef>
              <a:buClr>
                <a:srgbClr val="C00000"/>
              </a:buClr>
              <a:buFont typeface="Wingdings" panose="05000000000000000000" pitchFamily="2" charset="2"/>
              <a:buChar char="§"/>
            </a:pPr>
            <a:r>
              <a:rPr lang="en-US" sz="2400" dirty="0">
                <a:solidFill>
                  <a:srgbClr val="0000FF"/>
                </a:solidFill>
                <a:latin typeface="Roboto" panose="02000000000000000000" pitchFamily="2" charset="0"/>
              </a:rPr>
              <a:t>Ở Việt Nam </a:t>
            </a:r>
            <a:r>
              <a:rPr lang="en-US" sz="2400" dirty="0" err="1">
                <a:solidFill>
                  <a:srgbClr val="0000FF"/>
                </a:solidFill>
                <a:latin typeface="Roboto" panose="02000000000000000000" pitchFamily="2" charset="0"/>
              </a:rPr>
              <a:t>hiện</a:t>
            </a:r>
            <a:r>
              <a:rPr lang="en-US" sz="2400" dirty="0">
                <a:solidFill>
                  <a:srgbClr val="0000FF"/>
                </a:solidFill>
                <a:latin typeface="Roboto" panose="02000000000000000000" pitchFamily="2" charset="0"/>
              </a:rPr>
              <a:t> nay </a:t>
            </a:r>
            <a:r>
              <a:rPr lang="en-US" sz="2400" dirty="0" err="1">
                <a:solidFill>
                  <a:srgbClr val="0000FF"/>
                </a:solidFill>
                <a:latin typeface="Roboto" panose="02000000000000000000" pitchFamily="2" charset="0"/>
              </a:rPr>
              <a:t>có</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những</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nhà</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cung</a:t>
            </a:r>
            <a:r>
              <a:rPr lang="en-US" sz="2400" dirty="0">
                <a:solidFill>
                  <a:srgbClr val="0000FF"/>
                </a:solidFill>
                <a:latin typeface="Roboto" panose="02000000000000000000" pitchFamily="2" charset="0"/>
              </a:rPr>
              <a:t> </a:t>
            </a:r>
            <a:r>
              <a:rPr lang="en-US" sz="2400" dirty="0" err="1">
                <a:solidFill>
                  <a:srgbClr val="0000FF"/>
                </a:solidFill>
                <a:latin typeface="Roboto" panose="02000000000000000000" pitchFamily="2" charset="0"/>
              </a:rPr>
              <a:t>cấp</a:t>
            </a:r>
            <a:r>
              <a:rPr lang="en-US" sz="2400" dirty="0">
                <a:solidFill>
                  <a:srgbClr val="0000FF"/>
                </a:solidFill>
                <a:latin typeface="Roboto" panose="02000000000000000000" pitchFamily="2" charset="0"/>
              </a:rPr>
              <a:t> Internet </a:t>
            </a:r>
            <a:r>
              <a:rPr lang="en-US" sz="2400" dirty="0" err="1">
                <a:solidFill>
                  <a:srgbClr val="0000FF"/>
                </a:solidFill>
                <a:latin typeface="Roboto" panose="02000000000000000000" pitchFamily="2" charset="0"/>
              </a:rPr>
              <a:t>nào</a:t>
            </a:r>
            <a:r>
              <a:rPr lang="en-US" sz="2400" dirty="0">
                <a:solidFill>
                  <a:srgbClr val="0000FF"/>
                </a:solidFill>
                <a:latin typeface="Roboto" panose="02000000000000000000" pitchFamily="2" charset="0"/>
              </a:rPr>
              <a:t>?</a:t>
            </a:r>
            <a:endParaRPr lang="vi-VN" sz="2400" dirty="0">
              <a:solidFill>
                <a:srgbClr val="0000FF"/>
              </a:solidFill>
              <a:latin typeface="Roboto" panose="02000000000000000000" pitchFamily="2" charset="0"/>
            </a:endParaRPr>
          </a:p>
        </p:txBody>
      </p:sp>
      <p:sp>
        <p:nvSpPr>
          <p:cNvPr id="6" name="TextBox 5">
            <a:extLst>
              <a:ext uri="{FF2B5EF4-FFF2-40B4-BE49-F238E27FC236}">
                <a16:creationId xmlns:a16="http://schemas.microsoft.com/office/drawing/2014/main" id="{61829E43-F508-421D-B550-58AE6A209ACC}"/>
              </a:ext>
            </a:extLst>
          </p:cNvPr>
          <p:cNvSpPr txBox="1"/>
          <p:nvPr/>
        </p:nvSpPr>
        <p:spPr>
          <a:xfrm>
            <a:off x="432485" y="5233263"/>
            <a:ext cx="11046941" cy="369332"/>
          </a:xfrm>
          <a:prstGeom prst="rect">
            <a:avLst/>
          </a:prstGeom>
          <a:noFill/>
        </p:spPr>
        <p:txBody>
          <a:bodyPr wrap="square">
            <a:spAutoFit/>
          </a:bodyPr>
          <a:lstStyle/>
          <a:p>
            <a:r>
              <a:rPr lang="en-US"/>
              <a:t>Video: How does th Internet work (Lesice): </a:t>
            </a:r>
            <a:r>
              <a:rPr lang="en-US">
                <a:hlinkClick r:id="rId3"/>
              </a:rPr>
              <a:t>https://youtu.be/x3c1ih2NJEg</a:t>
            </a:r>
            <a:endParaRPr lang="en-US" dirty="0"/>
          </a:p>
        </p:txBody>
      </p:sp>
    </p:spTree>
    <p:extLst>
      <p:ext uri="{BB962C8B-B14F-4D97-AF65-F5344CB8AC3E}">
        <p14:creationId xmlns:p14="http://schemas.microsoft.com/office/powerpoint/2010/main" val="99199202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0CD753C1D6C9419661183C5D1677C3" ma:contentTypeVersion="4" ma:contentTypeDescription="Create a new document." ma:contentTypeScope="" ma:versionID="c5980b69ebcab4ffa719fcc8496b4abb">
  <xsd:schema xmlns:xsd="http://www.w3.org/2001/XMLSchema" xmlns:xs="http://www.w3.org/2001/XMLSchema" xmlns:p="http://schemas.microsoft.com/office/2006/metadata/properties" xmlns:ns2="3498a131-afed-47bd-b7a1-c89bbe150c11" targetNamespace="http://schemas.microsoft.com/office/2006/metadata/properties" ma:root="true" ma:fieldsID="753163a1641a185938d485cac0a483e8" ns2:_="">
    <xsd:import namespace="3498a131-afed-47bd-b7a1-c89bbe150c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8a131-afed-47bd-b7a1-c89bbe150c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C818E5-ADA4-421E-917D-3408DC083C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8a131-afed-47bd-b7a1-c89bbe150c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5B95F1-52AB-4BBA-AC15-994EDA76B3A2}">
  <ds:schemaRefs>
    <ds:schemaRef ds:uri="http://schemas.microsoft.com/sharepoint/v3/contenttype/forms"/>
  </ds:schemaRefs>
</ds:datastoreItem>
</file>

<file path=customXml/itemProps3.xml><?xml version="1.0" encoding="utf-8"?>
<ds:datastoreItem xmlns:ds="http://schemas.openxmlformats.org/officeDocument/2006/customXml" ds:itemID="{82CE54CC-E759-42CB-BC23-84710511836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包图主题2</Template>
  <TotalTime>3028</TotalTime>
  <Words>1679</Words>
  <Application>Microsoft Office PowerPoint</Application>
  <PresentationFormat>Widescreen</PresentationFormat>
  <Paragraphs>185</Paragraphs>
  <Slides>26</Slides>
  <Notes>19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等线</vt:lpstr>
      <vt:lpstr>微软雅黑</vt:lpstr>
      <vt:lpstr>Arial</vt:lpstr>
      <vt:lpstr>Calibri</vt:lpstr>
      <vt:lpstr>Cambria</vt:lpstr>
      <vt:lpstr>Roboto</vt:lpstr>
      <vt:lpstr>Times New Roman</vt:lpstr>
      <vt:lpstr>Wingdings</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Bùi Minh Phụng - Khoa Công nghệ thông tin - VLSET</cp:lastModifiedBy>
  <cp:revision>225</cp:revision>
  <dcterms:created xsi:type="dcterms:W3CDTF">2017-09-22T08:16:39Z</dcterms:created>
  <dcterms:modified xsi:type="dcterms:W3CDTF">2022-10-30T15:33:38Z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0x010100860CD753C1D6C9419661183C5D1677C3</vt:lpwstr>
  </property>
</Properties>
</file>